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docProps/custom.xml" ContentType="application/vnd.openxmlformats-officedocument.custom-properties+xml"/>
  <Override PartName="/ppt/slideLayouts/slideLayout10.xml" ContentType="application/vnd.openxmlformats-officedocument.presentationml.slideLayout+xml"/>
  <Default Extension="vml" ContentType="application/vnd.openxmlformats-officedocument.vmlDrawing"/>
  <Default Extension="tiff" ContentType="image/tiff"/>
  <Override PartName="/ppt/notesSlides/notesSlide6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Default Extension="bin" ContentType="application/vnd.openxmlformats-officedocument.oleObject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54" r:id="rId1"/>
  </p:sldMasterIdLst>
  <p:notesMasterIdLst>
    <p:notesMasterId r:id="rId29"/>
  </p:notesMasterIdLst>
  <p:handoutMasterIdLst>
    <p:handoutMasterId r:id="rId30"/>
  </p:handoutMasterIdLst>
  <p:sldIdLst>
    <p:sldId id="256" r:id="rId2"/>
    <p:sldId id="264" r:id="rId3"/>
    <p:sldId id="265" r:id="rId4"/>
    <p:sldId id="266" r:id="rId5"/>
    <p:sldId id="267" r:id="rId6"/>
    <p:sldId id="268" r:id="rId7"/>
    <p:sldId id="269" r:id="rId8"/>
    <p:sldId id="270" r:id="rId9"/>
    <p:sldId id="291" r:id="rId10"/>
    <p:sldId id="271" r:id="rId11"/>
    <p:sldId id="273" r:id="rId12"/>
    <p:sldId id="290" r:id="rId13"/>
    <p:sldId id="272" r:id="rId14"/>
    <p:sldId id="277" r:id="rId15"/>
    <p:sldId id="274" r:id="rId16"/>
    <p:sldId id="275" r:id="rId17"/>
    <p:sldId id="276" r:id="rId18"/>
    <p:sldId id="278" r:id="rId19"/>
    <p:sldId id="279" r:id="rId20"/>
    <p:sldId id="280" r:id="rId21"/>
    <p:sldId id="281" r:id="rId22"/>
    <p:sldId id="282" r:id="rId23"/>
    <p:sldId id="284" r:id="rId24"/>
    <p:sldId id="287" r:id="rId25"/>
    <p:sldId id="285" r:id="rId26"/>
    <p:sldId id="289" r:id="rId27"/>
    <p:sldId id="286" r:id="rId28"/>
  </p:sldIdLst>
  <p:sldSz cx="9144000" cy="6858000" type="screen4x3"/>
  <p:notesSz cx="6858000" cy="9144000"/>
  <p:custDataLst>
    <p:tags r:id="rId31"/>
  </p:custDataLst>
  <p:defaultTextStyle>
    <a:defPPr>
      <a:defRPr lang="en-US"/>
    </a:defPPr>
    <a:lvl1pPr algn="ctr" rtl="0" eaLnBrk="0" fontAlgn="base" hangingPunct="0">
      <a:spcBef>
        <a:spcPct val="0"/>
      </a:spcBef>
      <a:spcAft>
        <a:spcPct val="0"/>
      </a:spcAft>
      <a:defRPr sz="2400" kern="1200">
        <a:solidFill>
          <a:srgbClr val="000000"/>
        </a:solidFill>
        <a:latin typeface="Arial" charset="0"/>
        <a:ea typeface="+mn-ea"/>
        <a:cs typeface="+mn-cs"/>
      </a:defRPr>
    </a:lvl1pPr>
    <a:lvl2pPr marL="457200" algn="ctr" rtl="0" eaLnBrk="0" fontAlgn="base" hangingPunct="0">
      <a:spcBef>
        <a:spcPct val="0"/>
      </a:spcBef>
      <a:spcAft>
        <a:spcPct val="0"/>
      </a:spcAft>
      <a:defRPr sz="2400" kern="1200">
        <a:solidFill>
          <a:srgbClr val="000000"/>
        </a:solidFill>
        <a:latin typeface="Arial" charset="0"/>
        <a:ea typeface="+mn-ea"/>
        <a:cs typeface="+mn-cs"/>
      </a:defRPr>
    </a:lvl2pPr>
    <a:lvl3pPr marL="914400" algn="ctr" rtl="0" eaLnBrk="0" fontAlgn="base" hangingPunct="0">
      <a:spcBef>
        <a:spcPct val="0"/>
      </a:spcBef>
      <a:spcAft>
        <a:spcPct val="0"/>
      </a:spcAft>
      <a:defRPr sz="2400" kern="1200">
        <a:solidFill>
          <a:srgbClr val="000000"/>
        </a:solidFill>
        <a:latin typeface="Arial" charset="0"/>
        <a:ea typeface="+mn-ea"/>
        <a:cs typeface="+mn-cs"/>
      </a:defRPr>
    </a:lvl3pPr>
    <a:lvl4pPr marL="1371600" algn="ctr" rtl="0" eaLnBrk="0" fontAlgn="base" hangingPunct="0">
      <a:spcBef>
        <a:spcPct val="0"/>
      </a:spcBef>
      <a:spcAft>
        <a:spcPct val="0"/>
      </a:spcAft>
      <a:defRPr sz="2400" kern="1200">
        <a:solidFill>
          <a:srgbClr val="000000"/>
        </a:solidFill>
        <a:latin typeface="Arial" charset="0"/>
        <a:ea typeface="+mn-ea"/>
        <a:cs typeface="+mn-cs"/>
      </a:defRPr>
    </a:lvl4pPr>
    <a:lvl5pPr marL="1828800" algn="ctr" rtl="0" eaLnBrk="0" fontAlgn="base" hangingPunct="0">
      <a:spcBef>
        <a:spcPct val="0"/>
      </a:spcBef>
      <a:spcAft>
        <a:spcPct val="0"/>
      </a:spcAft>
      <a:defRPr sz="2400" kern="1200">
        <a:solidFill>
          <a:srgbClr val="000000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rgbClr val="000000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rgbClr val="000000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rgbClr val="000000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rgbClr val="000000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</p:showPr>
  <p:clrMru>
    <a:srgbClr val="6699FF"/>
    <a:srgbClr val="990033"/>
    <a:srgbClr val="660066"/>
    <a:srgbClr val="66CCFF"/>
    <a:srgbClr val="FFFF00"/>
    <a:srgbClr val="000000"/>
    <a:srgbClr val="00D400"/>
    <a:srgbClr val="FF0000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168" autoAdjust="0"/>
    <p:restoredTop sz="87441" autoAdjust="0"/>
  </p:normalViewPr>
  <p:slideViewPr>
    <p:cSldViewPr>
      <p:cViewPr varScale="1">
        <p:scale>
          <a:sx n="99" d="100"/>
          <a:sy n="99" d="100"/>
        </p:scale>
        <p:origin x="-384" y="-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35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png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image" Target="../media/image33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png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image" Target="../media/image40.png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png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.png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51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  <a:latin typeface="Times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31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>
                <a:solidFill>
                  <a:schemeClr val="tx1"/>
                </a:solidFill>
                <a:latin typeface="Times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31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  <a:latin typeface="Times" pitchFamily="18" charset="0"/>
              </a:defRPr>
            </a:lvl1pPr>
          </a:lstStyle>
          <a:p>
            <a:pPr>
              <a:defRPr/>
            </a:pPr>
            <a:fld id="{22844324-8AD0-4BDD-8914-BD36CC18F75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>
                <a:solidFill>
                  <a:schemeClr val="tx1"/>
                </a:solidFill>
                <a:latin typeface="Times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  <a:latin typeface="Times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096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1536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>
                <a:solidFill>
                  <a:schemeClr val="tx1"/>
                </a:solidFill>
                <a:latin typeface="Times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36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  <a:latin typeface="Times" pitchFamily="18" charset="0"/>
              </a:defRPr>
            </a:lvl1pPr>
          </a:lstStyle>
          <a:p>
            <a:pPr>
              <a:defRPr/>
            </a:pPr>
            <a:fld id="{A8F7F0C2-7A5B-4229-8D17-633C7A97072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2F1AAB9-DF6A-4E8B-8A5E-DE3C7FF381F5}" type="slidenum">
              <a:rPr lang="en-US" smtClean="0">
                <a:latin typeface="Times" charset="0"/>
              </a:rPr>
              <a:pPr/>
              <a:t>1</a:t>
            </a:fld>
            <a:endParaRPr lang="en-US" smtClean="0">
              <a:latin typeface="Times" charset="0"/>
            </a:endParaRPr>
          </a:p>
        </p:txBody>
      </p:sp>
      <p:sp>
        <p:nvSpPr>
          <p:cNvPr id="419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9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sv-SE" smtClean="0">
              <a:latin typeface="Times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pPr marL="342900" indent="-342900" eaLnBrk="1" hangingPunct="1">
              <a:lnSpc>
                <a:spcPct val="70000"/>
              </a:lnSpc>
              <a:spcBef>
                <a:spcPct val="20000"/>
              </a:spcBef>
              <a:spcAft>
                <a:spcPct val="15000"/>
              </a:spcAft>
              <a:buClr>
                <a:schemeClr val="bg2"/>
              </a:buClr>
              <a:buSzPct val="60000"/>
              <a:buFont typeface="Wingdings" pitchFamily="2" charset="2"/>
              <a:buChar char="Ø"/>
              <a:defRPr/>
            </a:pPr>
            <a:r>
              <a:rPr lang="en-US" sz="1600" kern="0" dirty="0" smtClean="0"/>
              <a:t>WinSetup</a:t>
            </a:r>
          </a:p>
          <a:p>
            <a:pPr marL="749300" lvl="1" indent="-292100" eaLnBrk="1" hangingPunct="1">
              <a:lnSpc>
                <a:spcPct val="70000"/>
              </a:lnSpc>
              <a:spcBef>
                <a:spcPct val="20000"/>
              </a:spcBef>
              <a:spcAft>
                <a:spcPct val="15000"/>
              </a:spcAft>
              <a:buClr>
                <a:schemeClr val="bg2"/>
              </a:buClr>
              <a:buFontTx/>
              <a:buChar char="–"/>
              <a:defRPr/>
            </a:pPr>
            <a:r>
              <a:rPr lang="sv-SE" sz="1600" kern="0" dirty="0" smtClean="0"/>
              <a:t>Graphical user interface for installation, configuration and service of Saab field equipment</a:t>
            </a:r>
            <a:br>
              <a:rPr lang="sv-SE" sz="1600" kern="0" dirty="0" smtClean="0"/>
            </a:br>
            <a:endParaRPr lang="sv-SE" sz="1600" kern="0" dirty="0" smtClean="0"/>
          </a:p>
          <a:p>
            <a:pPr marL="342900" indent="-342900" eaLnBrk="1" hangingPunct="1">
              <a:lnSpc>
                <a:spcPct val="70000"/>
              </a:lnSpc>
              <a:spcBef>
                <a:spcPct val="20000"/>
              </a:spcBef>
              <a:spcAft>
                <a:spcPct val="15000"/>
              </a:spcAft>
              <a:buClr>
                <a:schemeClr val="bg2"/>
              </a:buClr>
              <a:buSzPct val="60000"/>
              <a:buFont typeface="Wingdings" pitchFamily="2" charset="2"/>
              <a:buChar char="Ø"/>
              <a:defRPr/>
            </a:pPr>
            <a:r>
              <a:rPr lang="sv-SE" sz="1600" kern="0" dirty="0" smtClean="0"/>
              <a:t>Protocols</a:t>
            </a:r>
          </a:p>
          <a:p>
            <a:pPr marL="749300" lvl="1" indent="-292100" eaLnBrk="1" hangingPunct="1">
              <a:lnSpc>
                <a:spcPct val="70000"/>
              </a:lnSpc>
              <a:spcBef>
                <a:spcPct val="20000"/>
              </a:spcBef>
              <a:spcAft>
                <a:spcPct val="15000"/>
              </a:spcAft>
              <a:buClr>
                <a:schemeClr val="bg2"/>
              </a:buClr>
              <a:buFontTx/>
              <a:buChar char="–"/>
              <a:defRPr/>
            </a:pPr>
            <a:r>
              <a:rPr lang="sv-SE" sz="1600" kern="0" dirty="0" smtClean="0"/>
              <a:t>Enable protocols</a:t>
            </a:r>
          </a:p>
          <a:p>
            <a:pPr marL="749300" lvl="1" indent="-292100" eaLnBrk="1" hangingPunct="1">
              <a:lnSpc>
                <a:spcPct val="70000"/>
              </a:lnSpc>
              <a:spcBef>
                <a:spcPct val="20000"/>
              </a:spcBef>
              <a:spcAft>
                <a:spcPct val="15000"/>
              </a:spcAft>
              <a:buClr>
                <a:schemeClr val="bg2"/>
              </a:buClr>
              <a:buFontTx/>
              <a:buChar char="–"/>
              <a:defRPr/>
            </a:pPr>
            <a:r>
              <a:rPr lang="sv-SE" sz="1600" kern="0" dirty="0" smtClean="0"/>
              <a:t>Configuring slave servers</a:t>
            </a:r>
          </a:p>
          <a:p>
            <a:pPr marL="749300" lvl="1" indent="-292100" eaLnBrk="1" hangingPunct="1">
              <a:lnSpc>
                <a:spcPct val="70000"/>
              </a:lnSpc>
              <a:spcBef>
                <a:spcPct val="20000"/>
              </a:spcBef>
              <a:spcAft>
                <a:spcPct val="15000"/>
              </a:spcAft>
              <a:buClr>
                <a:schemeClr val="bg2"/>
              </a:buClr>
              <a:buFontTx/>
              <a:buChar char="–"/>
              <a:defRPr/>
            </a:pPr>
            <a:r>
              <a:rPr lang="sv-SE" sz="1600" kern="0" dirty="0" smtClean="0"/>
              <a:t>COM Port settings</a:t>
            </a:r>
            <a:br>
              <a:rPr lang="sv-SE" sz="1600" kern="0" dirty="0" smtClean="0"/>
            </a:br>
            <a:endParaRPr lang="sv-SE" sz="1600" kern="0" dirty="0" smtClean="0"/>
          </a:p>
          <a:p>
            <a:pPr marL="342900" indent="-342900" eaLnBrk="1" hangingPunct="1">
              <a:lnSpc>
                <a:spcPct val="70000"/>
              </a:lnSpc>
              <a:spcBef>
                <a:spcPct val="20000"/>
              </a:spcBef>
              <a:spcAft>
                <a:spcPct val="15000"/>
              </a:spcAft>
              <a:buClr>
                <a:schemeClr val="bg2"/>
              </a:buClr>
              <a:buSzPct val="60000"/>
              <a:buFont typeface="Wingdings" pitchFamily="2" charset="2"/>
              <a:buChar char="Ø"/>
              <a:defRPr/>
            </a:pPr>
            <a:r>
              <a:rPr lang="sv-SE" sz="1600" kern="0" dirty="0" smtClean="0"/>
              <a:t>Install/Configure field devices</a:t>
            </a:r>
          </a:p>
          <a:p>
            <a:pPr marL="749300" lvl="1" indent="-292100" eaLnBrk="1" hangingPunct="1">
              <a:lnSpc>
                <a:spcPct val="70000"/>
              </a:lnSpc>
              <a:spcBef>
                <a:spcPct val="20000"/>
              </a:spcBef>
              <a:spcAft>
                <a:spcPct val="15000"/>
              </a:spcAft>
              <a:buClr>
                <a:schemeClr val="bg2"/>
              </a:buClr>
              <a:buFontTx/>
              <a:buChar char="–"/>
              <a:defRPr/>
            </a:pPr>
            <a:r>
              <a:rPr lang="sv-SE" sz="1600" kern="0" dirty="0" smtClean="0"/>
              <a:t>FCU</a:t>
            </a:r>
          </a:p>
          <a:p>
            <a:pPr marL="749300" lvl="1" indent="-292100" eaLnBrk="1" hangingPunct="1">
              <a:lnSpc>
                <a:spcPct val="70000"/>
              </a:lnSpc>
              <a:spcBef>
                <a:spcPct val="20000"/>
              </a:spcBef>
              <a:spcAft>
                <a:spcPct val="15000"/>
              </a:spcAft>
              <a:buClr>
                <a:schemeClr val="bg2"/>
              </a:buClr>
              <a:buFontTx/>
              <a:buChar char="–"/>
              <a:defRPr/>
            </a:pPr>
            <a:r>
              <a:rPr lang="sv-SE" sz="1600" kern="0" dirty="0" smtClean="0"/>
              <a:t>REX/ Pro/ TRL/2</a:t>
            </a:r>
          </a:p>
          <a:p>
            <a:pPr marL="749300" lvl="1" indent="-292100" eaLnBrk="1" hangingPunct="1">
              <a:lnSpc>
                <a:spcPct val="70000"/>
              </a:lnSpc>
              <a:spcBef>
                <a:spcPct val="20000"/>
              </a:spcBef>
              <a:spcAft>
                <a:spcPct val="15000"/>
              </a:spcAft>
              <a:buClr>
                <a:schemeClr val="bg2"/>
              </a:buClr>
              <a:buFontTx/>
              <a:buChar char="–"/>
              <a:defRPr/>
            </a:pPr>
            <a:r>
              <a:rPr lang="sv-SE" sz="1600" kern="0" dirty="0" smtClean="0"/>
              <a:t>DAUs</a:t>
            </a:r>
          </a:p>
          <a:p>
            <a:pPr marL="749300" lvl="1" indent="-292100" eaLnBrk="1" hangingPunct="1">
              <a:lnSpc>
                <a:spcPct val="70000"/>
              </a:lnSpc>
              <a:spcBef>
                <a:spcPct val="20000"/>
              </a:spcBef>
              <a:spcAft>
                <a:spcPct val="15000"/>
              </a:spcAft>
              <a:buClr>
                <a:schemeClr val="bg2"/>
              </a:buClr>
              <a:buFontTx/>
              <a:buChar char="–"/>
              <a:defRPr/>
            </a:pPr>
            <a:r>
              <a:rPr lang="sv-SE" sz="1600" kern="0" dirty="0" smtClean="0"/>
              <a:t>IO Terminals</a:t>
            </a:r>
            <a:br>
              <a:rPr lang="sv-SE" sz="1600" kern="0" dirty="0" smtClean="0"/>
            </a:br>
            <a:endParaRPr lang="sv-SE" sz="1600" kern="0" dirty="0" smtClean="0"/>
          </a:p>
          <a:p>
            <a:pPr marL="342900" indent="-342900" eaLnBrk="1" hangingPunct="1">
              <a:lnSpc>
                <a:spcPct val="70000"/>
              </a:lnSpc>
              <a:spcBef>
                <a:spcPct val="20000"/>
              </a:spcBef>
              <a:spcAft>
                <a:spcPct val="15000"/>
              </a:spcAft>
              <a:buClr>
                <a:schemeClr val="bg2"/>
              </a:buClr>
              <a:buSzPct val="60000"/>
              <a:buFont typeface="Wingdings" pitchFamily="2" charset="2"/>
              <a:buChar char="Ø"/>
              <a:defRPr/>
            </a:pPr>
            <a:r>
              <a:rPr lang="sv-SE" sz="1600" kern="0" dirty="0" smtClean="0"/>
              <a:t>Install tanks</a:t>
            </a:r>
          </a:p>
          <a:p>
            <a:pPr marL="749300" lvl="1" indent="-292100" eaLnBrk="1" hangingPunct="1">
              <a:lnSpc>
                <a:spcPct val="70000"/>
              </a:lnSpc>
              <a:spcBef>
                <a:spcPct val="20000"/>
              </a:spcBef>
              <a:spcAft>
                <a:spcPct val="15000"/>
              </a:spcAft>
              <a:buClr>
                <a:schemeClr val="bg2"/>
              </a:buClr>
              <a:buFontTx/>
              <a:buChar char="–"/>
              <a:defRPr/>
            </a:pPr>
            <a:r>
              <a:rPr lang="sv-SE" sz="1600" kern="0" dirty="0" smtClean="0"/>
              <a:t>Connect field devices</a:t>
            </a:r>
          </a:p>
          <a:p>
            <a:pPr marL="749300" lvl="1" indent="-292100" eaLnBrk="1" hangingPunct="1">
              <a:lnSpc>
                <a:spcPct val="70000"/>
              </a:lnSpc>
              <a:spcBef>
                <a:spcPct val="20000"/>
              </a:spcBef>
              <a:spcAft>
                <a:spcPct val="15000"/>
              </a:spcAft>
              <a:buClr>
                <a:schemeClr val="bg2"/>
              </a:buClr>
              <a:buFontTx/>
              <a:buChar char="–"/>
              <a:defRPr/>
            </a:pPr>
            <a:r>
              <a:rPr lang="sv-SE" sz="1600" kern="0" dirty="0" smtClean="0"/>
              <a:t>Configure input parameters</a:t>
            </a:r>
          </a:p>
          <a:p>
            <a:pPr marL="749300" lvl="1" indent="-292100" eaLnBrk="1" hangingPunct="1">
              <a:lnSpc>
                <a:spcPct val="70000"/>
              </a:lnSpc>
              <a:spcBef>
                <a:spcPct val="20000"/>
              </a:spcBef>
              <a:spcAft>
                <a:spcPct val="15000"/>
              </a:spcAft>
              <a:buClr>
                <a:schemeClr val="bg2"/>
              </a:buClr>
              <a:buFontTx/>
              <a:buChar char="–"/>
              <a:defRPr/>
            </a:pPr>
            <a:r>
              <a:rPr lang="sv-SE" sz="1600" kern="0" dirty="0" smtClean="0"/>
              <a:t>Type of tank/Strapping table</a:t>
            </a:r>
          </a:p>
          <a:p>
            <a:pPr marL="749300" lvl="1" indent="-292100" eaLnBrk="1" hangingPunct="1">
              <a:lnSpc>
                <a:spcPct val="70000"/>
              </a:lnSpc>
              <a:spcBef>
                <a:spcPct val="20000"/>
              </a:spcBef>
              <a:spcAft>
                <a:spcPct val="15000"/>
              </a:spcAft>
              <a:buClr>
                <a:schemeClr val="bg2"/>
              </a:buClr>
              <a:buFontTx/>
              <a:buChar char="–"/>
              <a:defRPr/>
            </a:pPr>
            <a:r>
              <a:rPr lang="sv-SE" sz="1600" kern="0" dirty="0" smtClean="0"/>
              <a:t>System unit</a:t>
            </a:r>
            <a:endParaRPr lang="en-US" sz="1600" kern="0" dirty="0" smtClean="0"/>
          </a:p>
          <a:p>
            <a:pPr>
              <a:defRPr/>
            </a:pPr>
            <a:endParaRPr lang="sv-SE" dirty="0"/>
          </a:p>
        </p:txBody>
      </p:sp>
      <p:sp>
        <p:nvSpPr>
          <p:cNvPr id="4301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54DB943-F4E0-4392-B48F-C4BD87F86C7A}" type="slidenum">
              <a:rPr lang="en-US" smtClean="0">
                <a:latin typeface="Times" charset="0"/>
              </a:rPr>
              <a:pPr/>
              <a:t>7</a:t>
            </a:fld>
            <a:endParaRPr lang="en-US" smtClean="0">
              <a:latin typeface="Times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sv-SE" dirty="0" smtClean="0"/>
              <a:t>TankMaster WinView is a software package with basic inventory capabilities. It is a cost efficient alternative for operational control at smaller tank terminals, marketing terminals, biofuels and chemical plants etc. Configuration is made with WinSetup, which is included in the delivery.</a:t>
            </a:r>
          </a:p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8F7F0C2-7A5B-4229-8D17-633C7A97072A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498475" indent="-498475" eaLnBrk="1" hangingPunct="1">
              <a:lnSpc>
                <a:spcPct val="90000"/>
              </a:lnSpc>
              <a:spcBef>
                <a:spcPct val="20000"/>
              </a:spcBef>
              <a:spcAft>
                <a:spcPct val="15000"/>
              </a:spcAft>
              <a:buClr>
                <a:schemeClr val="tx1"/>
              </a:buClr>
              <a:buSzPct val="60000"/>
              <a:buFont typeface="Wingdings" pitchFamily="2" charset="2"/>
              <a:buChar char="Ø"/>
              <a:defRPr/>
            </a:pPr>
            <a:r>
              <a:rPr lang="en-US" sz="1600" kern="0" dirty="0" smtClean="0"/>
              <a:t>TankMaster runs on Standard Windows network in Local Area Network (LAN) and Wide Area Network (WAN)</a:t>
            </a:r>
            <a:br>
              <a:rPr lang="en-US" sz="1600" kern="0" dirty="0" smtClean="0"/>
            </a:br>
            <a:endParaRPr lang="en-US" sz="1600" kern="0" dirty="0" smtClean="0"/>
          </a:p>
          <a:p>
            <a:pPr marL="1136650" lvl="1" indent="-512763" eaLnBrk="1" hangingPunct="1">
              <a:lnSpc>
                <a:spcPct val="90000"/>
              </a:lnSpc>
              <a:spcBef>
                <a:spcPct val="20000"/>
              </a:spcBef>
              <a:spcAft>
                <a:spcPct val="15000"/>
              </a:spcAft>
              <a:buClr>
                <a:schemeClr val="tx1"/>
              </a:buClr>
              <a:buFontTx/>
              <a:buChar char="–"/>
              <a:defRPr/>
            </a:pPr>
            <a:r>
              <a:rPr lang="en-US" sz="1600" kern="0" dirty="0" smtClean="0"/>
              <a:t>Connection to HOST/DCS system</a:t>
            </a:r>
          </a:p>
          <a:p>
            <a:pPr marL="1136650" lvl="1" indent="-512763" eaLnBrk="1" hangingPunct="1">
              <a:lnSpc>
                <a:spcPct val="90000"/>
              </a:lnSpc>
              <a:spcBef>
                <a:spcPct val="20000"/>
              </a:spcBef>
              <a:spcAft>
                <a:spcPct val="15000"/>
              </a:spcAft>
              <a:buClr>
                <a:schemeClr val="tx1"/>
              </a:buClr>
              <a:buFontTx/>
              <a:buChar char="–"/>
              <a:defRPr/>
            </a:pPr>
            <a:r>
              <a:rPr lang="en-US" sz="1600" kern="0" dirty="0" smtClean="0"/>
              <a:t>Inventory Data public via </a:t>
            </a:r>
            <a:r>
              <a:rPr lang="en-US" sz="1600" kern="0" dirty="0" err="1" smtClean="0"/>
              <a:t>TankMaster.Net</a:t>
            </a:r>
            <a:endParaRPr lang="en-US" sz="1600" kern="0" dirty="0" smtClean="0"/>
          </a:p>
          <a:p>
            <a:pPr marL="1136650" lvl="1" indent="-512763" eaLnBrk="1" hangingPunct="1">
              <a:lnSpc>
                <a:spcPct val="90000"/>
              </a:lnSpc>
              <a:spcBef>
                <a:spcPct val="20000"/>
              </a:spcBef>
              <a:spcAft>
                <a:spcPct val="15000"/>
              </a:spcAft>
              <a:buClr>
                <a:schemeClr val="tx1"/>
              </a:buClr>
              <a:buFontTx/>
              <a:buChar char="–"/>
              <a:defRPr/>
            </a:pPr>
            <a:r>
              <a:rPr lang="sv-SE" sz="1600" kern="0" dirty="0" smtClean="0"/>
              <a:t>Several WinOpi clients to same tankserver</a:t>
            </a:r>
            <a:endParaRPr lang="en-US" sz="1600" kern="0" dirty="0" smtClean="0"/>
          </a:p>
          <a:p>
            <a:pPr>
              <a:defRPr/>
            </a:pPr>
            <a:endParaRPr lang="sv-SE" dirty="0"/>
          </a:p>
        </p:txBody>
      </p:sp>
      <p:sp>
        <p:nvSpPr>
          <p:cNvPr id="4403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FEC1526-A014-4D22-A210-337A1EB09B43}" type="slidenum">
              <a:rPr lang="en-US" smtClean="0">
                <a:latin typeface="Times" charset="0"/>
              </a:rPr>
              <a:pPr/>
              <a:t>14</a:t>
            </a:fld>
            <a:endParaRPr lang="en-US" smtClean="0">
              <a:latin typeface="Times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505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sv-SE" smtClean="0">
                <a:latin typeface="Times" charset="0"/>
              </a:rPr>
              <a:t>TA BORT!?!?!?</a:t>
            </a:r>
          </a:p>
        </p:txBody>
      </p:sp>
      <p:sp>
        <p:nvSpPr>
          <p:cNvPr id="4506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DB34A0E-405C-47D5-BE36-F088974D1366}" type="slidenum">
              <a:rPr lang="en-US" smtClean="0">
                <a:latin typeface="Times" charset="0"/>
              </a:rPr>
              <a:pPr/>
              <a:t>18</a:t>
            </a:fld>
            <a:endParaRPr lang="en-US" smtClean="0">
              <a:latin typeface="Times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608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sv-SE" smtClean="0">
              <a:latin typeface="Times" charset="0"/>
            </a:endParaRPr>
          </a:p>
        </p:txBody>
      </p:sp>
      <p:sp>
        <p:nvSpPr>
          <p:cNvPr id="4608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F702A59-AD34-4FAB-A458-212B29D8097A}" type="slidenum">
              <a:rPr lang="en-US" smtClean="0">
                <a:latin typeface="Times" charset="0"/>
              </a:rPr>
              <a:pPr/>
              <a:t>26</a:t>
            </a:fld>
            <a:endParaRPr lang="en-US" smtClean="0">
              <a:latin typeface="Times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4" descr="process management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822950" y="4700588"/>
            <a:ext cx="2482850" cy="1662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Line 4"/>
          <p:cNvSpPr>
            <a:spLocks noChangeShapeType="1"/>
          </p:cNvSpPr>
          <p:nvPr/>
        </p:nvSpPr>
        <p:spPr bwMode="auto">
          <a:xfrm>
            <a:off x="0" y="2557463"/>
            <a:ext cx="8059738" cy="0"/>
          </a:xfrm>
          <a:prstGeom prst="line">
            <a:avLst/>
          </a:prstGeom>
          <a:noFill/>
          <a:ln w="9525">
            <a:solidFill>
              <a:schemeClr val="hlink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sv-SE"/>
          </a:p>
        </p:txBody>
      </p:sp>
      <p:sp>
        <p:nvSpPr>
          <p:cNvPr id="5" name="Line 5"/>
          <p:cNvSpPr>
            <a:spLocks noChangeShapeType="1"/>
          </p:cNvSpPr>
          <p:nvPr/>
        </p:nvSpPr>
        <p:spPr bwMode="auto">
          <a:xfrm>
            <a:off x="1952625" y="0"/>
            <a:ext cx="0" cy="3436938"/>
          </a:xfrm>
          <a:prstGeom prst="line">
            <a:avLst/>
          </a:prstGeom>
          <a:noFill/>
          <a:ln w="9525">
            <a:solidFill>
              <a:schemeClr val="hlink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sv-SE"/>
          </a:p>
        </p:txBody>
      </p:sp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6084888" y="6602413"/>
            <a:ext cx="2138362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54000" rIns="54000">
            <a:spAutoFit/>
          </a:bodyPr>
          <a:lstStyle/>
          <a:p>
            <a:pPr algn="l">
              <a:defRPr/>
            </a:pPr>
            <a:r>
              <a:rPr lang="sv-SE" sz="800" i="1">
                <a:solidFill>
                  <a:schemeClr val="tx1"/>
                </a:solidFill>
              </a:rPr>
              <a:t>Rosemount Tank Radar AB Confidential</a:t>
            </a:r>
            <a:endParaRPr lang="en-US" sz="800" i="1">
              <a:solidFill>
                <a:schemeClr val="tx1"/>
              </a:solidFill>
            </a:endParaRPr>
          </a:p>
        </p:txBody>
      </p:sp>
      <p:pic>
        <p:nvPicPr>
          <p:cNvPr id="7" name="Picture 7" descr="Rosemount_Tank_Gauging_blue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42988" y="5570538"/>
            <a:ext cx="1770062" cy="568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8" descr="raptor logo jpg"/>
          <p:cNvPicPr>
            <a:picLocks noChangeAspect="1"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124075" y="981075"/>
            <a:ext cx="5499100" cy="1495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963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057400" y="2692400"/>
            <a:ext cx="5575300" cy="1651000"/>
          </a:xfrm>
        </p:spPr>
        <p:txBody>
          <a:bodyPr/>
          <a:lstStyle>
            <a:lvl1pPr marL="0" indent="0">
              <a:buFont typeface="Wingdings" pitchFamily="2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4" name="Rectangle 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80EFCA-1DFF-4467-AE77-55EDF6390CE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29425" y="406400"/>
            <a:ext cx="2085975" cy="53467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71500" y="406400"/>
            <a:ext cx="6105525" cy="53467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4" name="Rectangle 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5F7521-A968-44F1-9AFC-57C0AD1D1F3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4" name="Rectangle 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501923-B9F7-4C07-AF24-D58CCB6CF9D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80F22F7-9EA4-4A54-B72D-5FBF2CB120A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71500" y="1206500"/>
            <a:ext cx="4095750" cy="4546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19650" y="1206500"/>
            <a:ext cx="4095750" cy="4546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1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6079C3-A575-4431-A6C5-21F7301B49F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7" name="Rectangle 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1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1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E35A9A2-A3EF-4240-A4F3-F5611352C00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Rectangle 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1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73623D4-8B7D-49B2-B201-151C3584DC3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1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DFBF57-4903-43A3-9AC4-1855F446130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1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C4A9D8-974F-4299-933C-E15E364F333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sv-SE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1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45F816-E6F8-4894-B345-B5B9DAFF6FA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process management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7156450" y="5519738"/>
            <a:ext cx="1746250" cy="116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8611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584200" y="406400"/>
            <a:ext cx="7594600" cy="723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1"/>
            </a:outerShdw>
          </a:effec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9220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571500" y="1206500"/>
            <a:ext cx="8343900" cy="454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68613" name="Line 5"/>
          <p:cNvSpPr>
            <a:spLocks noChangeShapeType="1"/>
          </p:cNvSpPr>
          <p:nvPr/>
        </p:nvSpPr>
        <p:spPr bwMode="auto">
          <a:xfrm flipV="1">
            <a:off x="469900" y="0"/>
            <a:ext cx="0" cy="6057900"/>
          </a:xfrm>
          <a:prstGeom prst="line">
            <a:avLst/>
          </a:prstGeom>
          <a:noFill/>
          <a:ln w="9525">
            <a:solidFill>
              <a:schemeClr val="hlink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sv-SE"/>
          </a:p>
        </p:txBody>
      </p:sp>
      <p:sp>
        <p:nvSpPr>
          <p:cNvPr id="68614" name="Line 6"/>
          <p:cNvSpPr>
            <a:spLocks noChangeShapeType="1"/>
          </p:cNvSpPr>
          <p:nvPr/>
        </p:nvSpPr>
        <p:spPr bwMode="auto">
          <a:xfrm>
            <a:off x="0" y="1087438"/>
            <a:ext cx="8724900" cy="0"/>
          </a:xfrm>
          <a:prstGeom prst="line">
            <a:avLst/>
          </a:prstGeom>
          <a:noFill/>
          <a:ln w="9525">
            <a:solidFill>
              <a:schemeClr val="hlink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sv-SE"/>
          </a:p>
        </p:txBody>
      </p:sp>
      <p:sp>
        <p:nvSpPr>
          <p:cNvPr id="68615" name="Rectangle 7"/>
          <p:cNvSpPr>
            <a:spLocks noChangeArrowheads="1"/>
          </p:cNvSpPr>
          <p:nvPr/>
        </p:nvSpPr>
        <p:spPr bwMode="auto">
          <a:xfrm>
            <a:off x="403225" y="6400800"/>
            <a:ext cx="1392238" cy="48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>
              <a:lnSpc>
                <a:spcPct val="85000"/>
              </a:lnSpc>
              <a:defRPr/>
            </a:pPr>
            <a:r>
              <a:rPr lang="en-US" sz="1000">
                <a:solidFill>
                  <a:schemeClr val="bg1"/>
                </a:solidFill>
              </a:rPr>
              <a:t>[File Name or Event]</a:t>
            </a:r>
          </a:p>
          <a:p>
            <a:pPr algn="l">
              <a:lnSpc>
                <a:spcPct val="85000"/>
              </a:lnSpc>
              <a:defRPr/>
            </a:pPr>
            <a:r>
              <a:rPr lang="en-US" sz="1000">
                <a:solidFill>
                  <a:schemeClr val="bg1"/>
                </a:solidFill>
              </a:rPr>
              <a:t>Emerson Confidential</a:t>
            </a:r>
          </a:p>
          <a:p>
            <a:pPr algn="l">
              <a:lnSpc>
                <a:spcPct val="85000"/>
              </a:lnSpc>
              <a:defRPr/>
            </a:pPr>
            <a:r>
              <a:rPr lang="en-US" sz="1000">
                <a:solidFill>
                  <a:schemeClr val="bg1"/>
                </a:solidFill>
              </a:rPr>
              <a:t>27-Jun-01, Slide </a:t>
            </a:r>
            <a:fld id="{098A2D8F-8B65-407C-9077-78B624DE40EF}" type="slidenum">
              <a:rPr lang="en-US" sz="1000">
                <a:solidFill>
                  <a:schemeClr val="bg1"/>
                </a:solidFill>
              </a:rPr>
              <a:pPr algn="l">
                <a:lnSpc>
                  <a:spcPct val="85000"/>
                </a:lnSpc>
                <a:defRPr/>
              </a:pPr>
              <a:t>‹#›</a:t>
            </a:fld>
            <a:endParaRPr lang="en-US" sz="1000">
              <a:solidFill>
                <a:schemeClr val="bg1"/>
              </a:solidFill>
            </a:endParaRPr>
          </a:p>
        </p:txBody>
      </p:sp>
      <p:sp>
        <p:nvSpPr>
          <p:cNvPr id="68616" name="Text Box 8"/>
          <p:cNvSpPr txBox="1">
            <a:spLocks noChangeArrowheads="1"/>
          </p:cNvSpPr>
          <p:nvPr/>
        </p:nvSpPr>
        <p:spPr bwMode="auto">
          <a:xfrm>
            <a:off x="7300913" y="6683375"/>
            <a:ext cx="1519237" cy="71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l">
              <a:defRPr/>
            </a:pPr>
            <a:r>
              <a:rPr lang="sv-SE" sz="600" i="1">
                <a:solidFill>
                  <a:schemeClr val="tx1"/>
                </a:solidFill>
              </a:rPr>
              <a:t>Rosemount Tank Radar AB Confidential</a:t>
            </a:r>
            <a:endParaRPr lang="en-US" sz="600" i="1">
              <a:solidFill>
                <a:schemeClr val="tx1"/>
              </a:solidFill>
            </a:endParaRPr>
          </a:p>
        </p:txBody>
      </p:sp>
      <p:sp>
        <p:nvSpPr>
          <p:cNvPr id="68617" name="Rectangle 9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11863" y="6683375"/>
            <a:ext cx="936625" cy="115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>
              <a:defRPr sz="6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8618" name="Rectangle 10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68313" y="6683375"/>
            <a:ext cx="5543550" cy="115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>
              <a:defRPr sz="6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8619" name="Rectangle 11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681788"/>
            <a:ext cx="217488" cy="71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defRPr sz="6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237445C8-F8E1-48AF-8962-B5D65F5CEFD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8620" name="NumberOfPages"/>
          <p:cNvSpPr txBox="1">
            <a:spLocks noChangeArrowheads="1"/>
          </p:cNvSpPr>
          <p:nvPr/>
        </p:nvSpPr>
        <p:spPr bwMode="auto">
          <a:xfrm>
            <a:off x="8845550" y="6681788"/>
            <a:ext cx="244475" cy="71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l">
              <a:spcBef>
                <a:spcPct val="50000"/>
              </a:spcBef>
              <a:defRPr/>
            </a:pPr>
            <a:endParaRPr lang="sv-SE" sz="600">
              <a:solidFill>
                <a:schemeClr val="tx1"/>
              </a:solidFill>
            </a:endParaRPr>
          </a:p>
        </p:txBody>
      </p:sp>
      <p:pic>
        <p:nvPicPr>
          <p:cNvPr id="9229" name="Picture 13" descr="Rosemount_Tank_Gauging_blue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611188" y="6130925"/>
            <a:ext cx="123507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30" name="Picture 14" descr="raptor logo jpg"/>
          <p:cNvPicPr>
            <a:picLocks noChangeAspect="1" noChangeArrowheads="1"/>
          </p:cNvPicPr>
          <p:nvPr userDrawn="1"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6948488" y="333375"/>
            <a:ext cx="1800225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99" r:id="rId1"/>
    <p:sldLayoutId id="2147483800" r:id="rId2"/>
    <p:sldLayoutId id="2147483801" r:id="rId3"/>
    <p:sldLayoutId id="2147483802" r:id="rId4"/>
    <p:sldLayoutId id="2147483803" r:id="rId5"/>
    <p:sldLayoutId id="2147483804" r:id="rId6"/>
    <p:sldLayoutId id="2147483805" r:id="rId7"/>
    <p:sldLayoutId id="2147483806" r:id="rId8"/>
    <p:sldLayoutId id="2147483807" r:id="rId9"/>
    <p:sldLayoutId id="2147483808" r:id="rId10"/>
    <p:sldLayoutId id="2147483809" r:id="rId11"/>
  </p:sldLayoutIdLst>
  <p:transition/>
  <p:hf hdr="0" ftr="0" dt="0"/>
  <p:txStyles>
    <p:titleStyle>
      <a:lvl1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200" b="1" i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+mj-ea"/>
          <a:cs typeface="+mj-cs"/>
        </a:defRPr>
      </a:lvl1pPr>
      <a:lvl2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200" b="1" i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2pPr>
      <a:lvl3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200" b="1" i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3pPr>
      <a:lvl4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200" b="1" i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4pPr>
      <a:lvl5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200" b="1" i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5pPr>
      <a:lvl6pPr marL="457200" algn="l" rtl="0" fontAlgn="base">
        <a:lnSpc>
          <a:spcPct val="85000"/>
        </a:lnSpc>
        <a:spcBef>
          <a:spcPct val="0"/>
        </a:spcBef>
        <a:spcAft>
          <a:spcPct val="0"/>
        </a:spcAft>
        <a:defRPr sz="3200" b="1" i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6pPr>
      <a:lvl7pPr marL="914400" algn="l" rtl="0" fontAlgn="base">
        <a:lnSpc>
          <a:spcPct val="85000"/>
        </a:lnSpc>
        <a:spcBef>
          <a:spcPct val="0"/>
        </a:spcBef>
        <a:spcAft>
          <a:spcPct val="0"/>
        </a:spcAft>
        <a:defRPr sz="3200" b="1" i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7pPr>
      <a:lvl8pPr marL="1371600" algn="l" rtl="0" fontAlgn="base">
        <a:lnSpc>
          <a:spcPct val="85000"/>
        </a:lnSpc>
        <a:spcBef>
          <a:spcPct val="0"/>
        </a:spcBef>
        <a:spcAft>
          <a:spcPct val="0"/>
        </a:spcAft>
        <a:defRPr sz="3200" b="1" i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8pPr>
      <a:lvl9pPr marL="1828800" algn="l" rtl="0" fontAlgn="base">
        <a:lnSpc>
          <a:spcPct val="85000"/>
        </a:lnSpc>
        <a:spcBef>
          <a:spcPct val="0"/>
        </a:spcBef>
        <a:spcAft>
          <a:spcPct val="0"/>
        </a:spcAft>
        <a:defRPr sz="3200" b="1" i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9pPr>
    </p:titleStyle>
    <p:bodyStyle>
      <a:lvl1pPr marL="342900" indent="-342900" algn="l" rtl="0" eaLnBrk="0" fontAlgn="base" hangingPunct="0">
        <a:lnSpc>
          <a:spcPct val="90000"/>
        </a:lnSpc>
        <a:spcBef>
          <a:spcPct val="20000"/>
        </a:spcBef>
        <a:spcAft>
          <a:spcPct val="15000"/>
        </a:spcAft>
        <a:buClr>
          <a:schemeClr val="bg2"/>
        </a:buClr>
        <a:buSzPct val="60000"/>
        <a:buFont typeface="Wingdings" pitchFamily="2" charset="2"/>
        <a:buChar char="l"/>
        <a:defRPr sz="2800">
          <a:solidFill>
            <a:srgbClr val="000000"/>
          </a:solidFill>
          <a:latin typeface="+mn-lt"/>
          <a:ea typeface="+mn-ea"/>
          <a:cs typeface="+mn-cs"/>
        </a:defRPr>
      </a:lvl1pPr>
      <a:lvl2pPr marL="749300" indent="-292100" algn="l" rtl="0" eaLnBrk="0" fontAlgn="base" hangingPunct="0">
        <a:lnSpc>
          <a:spcPct val="90000"/>
        </a:lnSpc>
        <a:spcBef>
          <a:spcPct val="20000"/>
        </a:spcBef>
        <a:spcAft>
          <a:spcPct val="15000"/>
        </a:spcAft>
        <a:buClr>
          <a:schemeClr val="bg2"/>
        </a:buClr>
        <a:buChar char="–"/>
        <a:defRPr sz="2400">
          <a:solidFill>
            <a:srgbClr val="000000"/>
          </a:solidFill>
          <a:latin typeface="+mn-lt"/>
        </a:defRPr>
      </a:lvl2pPr>
      <a:lvl3pPr marL="1092200" indent="-228600" algn="l" rtl="0" eaLnBrk="0" fontAlgn="base" hangingPunct="0">
        <a:lnSpc>
          <a:spcPct val="90000"/>
        </a:lnSpc>
        <a:spcBef>
          <a:spcPct val="20000"/>
        </a:spcBef>
        <a:spcAft>
          <a:spcPct val="15000"/>
        </a:spcAft>
        <a:buClr>
          <a:schemeClr val="bg2"/>
        </a:buClr>
        <a:buChar char="•"/>
        <a:defRPr sz="2000">
          <a:solidFill>
            <a:srgbClr val="000000"/>
          </a:solidFill>
          <a:latin typeface="+mn-lt"/>
        </a:defRPr>
      </a:lvl3pPr>
      <a:lvl4pPr marL="1435100" indent="-228600" algn="l" rtl="0" eaLnBrk="0" fontAlgn="base" hangingPunct="0">
        <a:lnSpc>
          <a:spcPct val="90000"/>
        </a:lnSpc>
        <a:spcBef>
          <a:spcPct val="20000"/>
        </a:spcBef>
        <a:spcAft>
          <a:spcPct val="15000"/>
        </a:spcAft>
        <a:buClr>
          <a:schemeClr val="bg2"/>
        </a:buClr>
        <a:buChar char="–"/>
        <a:defRPr>
          <a:solidFill>
            <a:srgbClr val="000000"/>
          </a:solidFill>
          <a:latin typeface="+mn-lt"/>
        </a:defRPr>
      </a:lvl4pPr>
      <a:lvl5pPr marL="1778000" indent="-228600" algn="l" rtl="0" eaLnBrk="0" fontAlgn="base" hangingPunct="0">
        <a:lnSpc>
          <a:spcPct val="90000"/>
        </a:lnSpc>
        <a:spcBef>
          <a:spcPct val="20000"/>
        </a:spcBef>
        <a:spcAft>
          <a:spcPct val="15000"/>
        </a:spcAft>
        <a:buClr>
          <a:schemeClr val="bg2"/>
        </a:buClr>
        <a:buChar char="»"/>
        <a:defRPr>
          <a:solidFill>
            <a:srgbClr val="000000"/>
          </a:solidFill>
          <a:latin typeface="+mn-lt"/>
        </a:defRPr>
      </a:lvl5pPr>
      <a:lvl6pPr marL="2235200" indent="-228600" algn="l" rtl="0" fontAlgn="base">
        <a:lnSpc>
          <a:spcPct val="90000"/>
        </a:lnSpc>
        <a:spcBef>
          <a:spcPct val="20000"/>
        </a:spcBef>
        <a:spcAft>
          <a:spcPct val="15000"/>
        </a:spcAft>
        <a:buClr>
          <a:schemeClr val="bg2"/>
        </a:buClr>
        <a:buChar char="»"/>
        <a:defRPr>
          <a:solidFill>
            <a:srgbClr val="000000"/>
          </a:solidFill>
          <a:latin typeface="+mn-lt"/>
        </a:defRPr>
      </a:lvl6pPr>
      <a:lvl7pPr marL="2692400" indent="-228600" algn="l" rtl="0" fontAlgn="base">
        <a:lnSpc>
          <a:spcPct val="90000"/>
        </a:lnSpc>
        <a:spcBef>
          <a:spcPct val="20000"/>
        </a:spcBef>
        <a:spcAft>
          <a:spcPct val="15000"/>
        </a:spcAft>
        <a:buClr>
          <a:schemeClr val="bg2"/>
        </a:buClr>
        <a:buChar char="»"/>
        <a:defRPr>
          <a:solidFill>
            <a:srgbClr val="000000"/>
          </a:solidFill>
          <a:latin typeface="+mn-lt"/>
        </a:defRPr>
      </a:lvl7pPr>
      <a:lvl8pPr marL="3149600" indent="-228600" algn="l" rtl="0" fontAlgn="base">
        <a:lnSpc>
          <a:spcPct val="90000"/>
        </a:lnSpc>
        <a:spcBef>
          <a:spcPct val="20000"/>
        </a:spcBef>
        <a:spcAft>
          <a:spcPct val="15000"/>
        </a:spcAft>
        <a:buClr>
          <a:schemeClr val="bg2"/>
        </a:buClr>
        <a:buChar char="»"/>
        <a:defRPr>
          <a:solidFill>
            <a:srgbClr val="000000"/>
          </a:solidFill>
          <a:latin typeface="+mn-lt"/>
        </a:defRPr>
      </a:lvl8pPr>
      <a:lvl9pPr marL="3606800" indent="-228600" algn="l" rtl="0" fontAlgn="base">
        <a:lnSpc>
          <a:spcPct val="90000"/>
        </a:lnSpc>
        <a:spcBef>
          <a:spcPct val="20000"/>
        </a:spcBef>
        <a:spcAft>
          <a:spcPct val="15000"/>
        </a:spcAft>
        <a:buClr>
          <a:schemeClr val="bg2"/>
        </a:buClr>
        <a:buChar char="»"/>
        <a:defRPr>
          <a:solidFill>
            <a:srgbClr val="000000"/>
          </a:solidFill>
          <a:latin typeface="+mn-lt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2.emersonprocess.com/en-US/brands/rosemounttankgauging/products/raptor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.bin"/><Relationship Id="rId3" Type="http://schemas.openxmlformats.org/officeDocument/2006/relationships/notesSlide" Target="../notesSlides/notesSlide4.xml"/><Relationship Id="rId7" Type="http://schemas.openxmlformats.org/officeDocument/2006/relationships/oleObject" Target="../embeddings/oleObject7.bin"/><Relationship Id="rId12" Type="http://schemas.openxmlformats.org/officeDocument/2006/relationships/oleObject" Target="../embeddings/oleObject1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6.bin"/><Relationship Id="rId11" Type="http://schemas.openxmlformats.org/officeDocument/2006/relationships/oleObject" Target="../embeddings/oleObject11.bin"/><Relationship Id="rId5" Type="http://schemas.openxmlformats.org/officeDocument/2006/relationships/oleObject" Target="../embeddings/oleObject5.bin"/><Relationship Id="rId10" Type="http://schemas.openxmlformats.org/officeDocument/2006/relationships/oleObject" Target="../embeddings/oleObject10.bin"/><Relationship Id="rId4" Type="http://schemas.openxmlformats.org/officeDocument/2006/relationships/oleObject" Target="../embeddings/oleObject4.bin"/><Relationship Id="rId9" Type="http://schemas.openxmlformats.org/officeDocument/2006/relationships/oleObject" Target="../embeddings/oleObject9.bin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oleObject" Target="../embeddings/oleObject13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7" Type="http://schemas.openxmlformats.org/officeDocument/2006/relationships/oleObject" Target="../embeddings/oleObject16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39.png"/><Relationship Id="rId5" Type="http://schemas.openxmlformats.org/officeDocument/2006/relationships/oleObject" Target="../embeddings/oleObject15.bin"/><Relationship Id="rId4" Type="http://schemas.openxmlformats.org/officeDocument/2006/relationships/oleObject" Target="../embeddings/oleObject14.bin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6.v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0.jpeg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oleObject" Target="../embeddings/oleObject18.bin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4" Type="http://schemas.openxmlformats.org/officeDocument/2006/relationships/oleObject" Target="../embeddings/oleObject19.bin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5.jpeg"/><Relationship Id="rId5" Type="http://schemas.openxmlformats.org/officeDocument/2006/relationships/image" Target="../media/image14.tiff"/><Relationship Id="rId4" Type="http://schemas.openxmlformats.org/officeDocument/2006/relationships/oleObject" Target="../embeddings/oleObject1.bin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.vml"/><Relationship Id="rId5" Type="http://schemas.openxmlformats.org/officeDocument/2006/relationships/oleObject" Target="../embeddings/oleObject3.bin"/><Relationship Id="rId4" Type="http://schemas.openxmlformats.org/officeDocument/2006/relationships/oleObject" Target="../embeddings/oleObject2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15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r>
              <a:rPr lang="en-US" smtClean="0"/>
              <a:t>TankMaster Introduction</a:t>
            </a:r>
          </a:p>
        </p:txBody>
      </p:sp>
      <p:pic>
        <p:nvPicPr>
          <p:cNvPr id="21507" name="Picture 4" descr="http://www2.emersonprocess.com/en-US/brands/rosemounttankgauging/PublishingImages/01_startframe_pic.jpg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851275" y="3625850"/>
            <a:ext cx="5292725" cy="1243013"/>
          </a:xfrm>
          <a:prstGeom prst="rect">
            <a:avLst/>
          </a:prstGeom>
          <a:solidFill>
            <a:schemeClr val="accent1">
              <a:alpha val="29019"/>
            </a:schemeClr>
          </a:solidFill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/>
              <a:t>TankMaster.net &amp; Editor</a:t>
            </a:r>
            <a:endParaRPr lang="sv-SE" dirty="0" smtClean="0"/>
          </a:p>
        </p:txBody>
      </p:sp>
      <p:sp>
        <p:nvSpPr>
          <p:cNvPr id="28675" name="Content Placeholder 8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sv-SE" sz="2000" smtClean="0"/>
              <a:t>TankMaster.net</a:t>
            </a:r>
          </a:p>
          <a:p>
            <a:pPr lvl="1"/>
            <a:r>
              <a:rPr lang="sv-SE" sz="1800" smtClean="0"/>
              <a:t>Note! Separate software</a:t>
            </a:r>
          </a:p>
          <a:p>
            <a:pPr lvl="1"/>
            <a:r>
              <a:rPr lang="sv-SE" sz="1800" smtClean="0"/>
              <a:t>Creates a webpage presenting live data from connected Tank Master systems</a:t>
            </a:r>
          </a:p>
          <a:p>
            <a:pPr lvl="1"/>
            <a:r>
              <a:rPr lang="sv-SE" sz="1800" smtClean="0"/>
              <a:t>Only internet explorer needed</a:t>
            </a:r>
          </a:p>
          <a:p>
            <a:pPr lvl="1"/>
            <a:r>
              <a:rPr lang="sv-SE" sz="1800" smtClean="0"/>
              <a:t>View inventory data</a:t>
            </a:r>
          </a:p>
          <a:p>
            <a:pPr lvl="1"/>
            <a:r>
              <a:rPr lang="sv-SE" sz="1800" smtClean="0"/>
              <a:t>View historical data</a:t>
            </a:r>
          </a:p>
          <a:p>
            <a:pPr lvl="1"/>
            <a:r>
              <a:rPr lang="sv-SE" sz="1800" smtClean="0"/>
              <a:t>Make reports</a:t>
            </a:r>
          </a:p>
          <a:p>
            <a:r>
              <a:rPr lang="sv-SE" sz="2200" smtClean="0"/>
              <a:t>Editor</a:t>
            </a:r>
          </a:p>
          <a:p>
            <a:pPr lvl="1"/>
            <a:r>
              <a:rPr lang="sv-SE" sz="1800" smtClean="0"/>
              <a:t>Translate TankMaster </a:t>
            </a:r>
          </a:p>
          <a:p>
            <a:pPr lvl="1"/>
            <a:r>
              <a:rPr lang="sv-SE" sz="1800" smtClean="0"/>
              <a:t>Special rebuild of windows and views</a:t>
            </a:r>
          </a:p>
          <a:p>
            <a:pPr lvl="1"/>
            <a:endParaRPr lang="sv-SE" sz="1800" smtClean="0"/>
          </a:p>
        </p:txBody>
      </p:sp>
      <p:sp>
        <p:nvSpPr>
          <p:cNvPr id="28676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D7AF037B-6550-45B2-9B07-12104F0F689F}" type="slidenum">
              <a:rPr lang="en-US" smtClean="0"/>
              <a:pPr/>
              <a:t>10</a:t>
            </a:fld>
            <a:endParaRPr lang="en-US" smtClean="0"/>
          </a:p>
        </p:txBody>
      </p:sp>
      <p:pic>
        <p:nvPicPr>
          <p:cNvPr id="2867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14925" y="1214438"/>
            <a:ext cx="3667125" cy="2000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78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0" y="2428875"/>
            <a:ext cx="3629025" cy="1643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79" name="Picture 6"/>
          <p:cNvPicPr>
            <a:picLocks noChangeAspect="1" noChangeArrowheads="1"/>
          </p:cNvPicPr>
          <p:nvPr/>
        </p:nvPicPr>
        <p:blipFill>
          <a:blip r:embed="rId4" cstate="print"/>
          <a:srcRect t="16379" r="6273" b="8841"/>
          <a:stretch>
            <a:fillRect/>
          </a:stretch>
        </p:blipFill>
        <p:spPr bwMode="auto">
          <a:xfrm>
            <a:off x="5214938" y="3643313"/>
            <a:ext cx="3535362" cy="2022475"/>
          </a:xfrm>
          <a:prstGeom prst="rect">
            <a:avLst/>
          </a:prstGeom>
          <a:solidFill>
            <a:srgbClr val="02040A"/>
          </a:solidFill>
          <a:ln w="12700">
            <a:solidFill>
              <a:srgbClr val="000000"/>
            </a:solidFill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err="1" smtClean="0"/>
              <a:t>TankServer</a:t>
            </a:r>
            <a:endParaRPr lang="sv-SE" dirty="0" smtClean="0"/>
          </a:p>
        </p:txBody>
      </p:sp>
      <p:sp>
        <p:nvSpPr>
          <p:cNvPr id="29699" name="Content Placeholder 5"/>
          <p:cNvSpPr>
            <a:spLocks noGrp="1"/>
          </p:cNvSpPr>
          <p:nvPr>
            <p:ph sz="half" idx="1"/>
          </p:nvPr>
        </p:nvSpPr>
        <p:spPr>
          <a:xfrm>
            <a:off x="571500" y="1206500"/>
            <a:ext cx="4143375" cy="4546600"/>
          </a:xfrm>
        </p:spPr>
        <p:txBody>
          <a:bodyPr/>
          <a:lstStyle/>
          <a:p>
            <a:r>
              <a:rPr lang="sv-SE" sz="2000" smtClean="0"/>
              <a:t>TankServer</a:t>
            </a:r>
          </a:p>
          <a:p>
            <a:pPr lvl="1"/>
            <a:r>
              <a:rPr lang="sv-SE" sz="1600" smtClean="0"/>
              <a:t>Core program in TankMaster</a:t>
            </a:r>
          </a:p>
          <a:p>
            <a:pPr lvl="1"/>
            <a:r>
              <a:rPr lang="sv-SE" sz="1600" smtClean="0"/>
              <a:t>Collecting data from Master servers</a:t>
            </a:r>
          </a:p>
          <a:p>
            <a:pPr lvl="1"/>
            <a:r>
              <a:rPr lang="sv-SE" sz="1600" smtClean="0"/>
              <a:t>Performs all inventory calculations</a:t>
            </a:r>
          </a:p>
          <a:p>
            <a:pPr lvl="1"/>
            <a:r>
              <a:rPr lang="sv-SE" sz="1600" smtClean="0"/>
              <a:t>Handles all alarms</a:t>
            </a:r>
          </a:p>
          <a:p>
            <a:pPr lvl="1"/>
            <a:r>
              <a:rPr lang="sv-SE" sz="1600" smtClean="0"/>
              <a:t>External hosts can connect to TankServer using OPC</a:t>
            </a:r>
          </a:p>
          <a:p>
            <a:r>
              <a:rPr lang="sv-SE" sz="2000" smtClean="0"/>
              <a:t>Master Servers</a:t>
            </a:r>
          </a:p>
          <a:p>
            <a:pPr lvl="1"/>
            <a:r>
              <a:rPr lang="sv-SE" sz="1600" smtClean="0"/>
              <a:t>Collecting data from field devices and provides data to tankserver</a:t>
            </a:r>
          </a:p>
          <a:p>
            <a:pPr lvl="2"/>
            <a:r>
              <a:rPr lang="sv-SE" sz="1200" smtClean="0"/>
              <a:t>Modbus Master – rosemount Equipment</a:t>
            </a:r>
          </a:p>
          <a:p>
            <a:pPr lvl="2"/>
            <a:r>
              <a:rPr lang="sv-SE" sz="1200" smtClean="0"/>
              <a:t>IOT Master – I/O Terminals</a:t>
            </a:r>
          </a:p>
          <a:p>
            <a:pPr lvl="2"/>
            <a:r>
              <a:rPr lang="sv-SE" sz="1200" smtClean="0"/>
              <a:t>Enraf GPU Master – Enraf CIU / gauges</a:t>
            </a:r>
          </a:p>
          <a:p>
            <a:r>
              <a:rPr lang="sv-SE" sz="2000" smtClean="0"/>
              <a:t>Slave Servers</a:t>
            </a:r>
          </a:p>
        </p:txBody>
      </p:sp>
      <p:sp>
        <p:nvSpPr>
          <p:cNvPr id="2970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8FDB8D03-B82E-4F47-8602-8EB39900B90B}" type="slidenum">
              <a:rPr lang="en-US" smtClean="0"/>
              <a:pPr/>
              <a:t>11</a:t>
            </a:fld>
            <a:endParaRPr lang="en-US" smtClean="0"/>
          </a:p>
        </p:txBody>
      </p:sp>
      <p:pic>
        <p:nvPicPr>
          <p:cNvPr id="29701" name="Picture 129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4826000" y="1206500"/>
            <a:ext cx="4083050" cy="4546600"/>
          </a:xfr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sv-SE" dirty="0" smtClean="0"/>
              <a:t>Master Servers &amp; Slave Servers</a:t>
            </a:r>
            <a:endParaRPr lang="sv-SE" dirty="0"/>
          </a:p>
        </p:txBody>
      </p:sp>
      <p:sp>
        <p:nvSpPr>
          <p:cNvPr id="30723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1500CD3E-4231-4524-A7F5-A0080FCD5EBE}" type="slidenum">
              <a:rPr lang="en-US" smtClean="0"/>
              <a:pPr/>
              <a:t>12</a:t>
            </a:fld>
            <a:endParaRPr lang="en-US" smtClean="0"/>
          </a:p>
        </p:txBody>
      </p:sp>
      <p:sp>
        <p:nvSpPr>
          <p:cNvPr id="30724" name="Content Placeholder 5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sv-SE" sz="2400" smtClean="0"/>
              <a:t>Master Servers</a:t>
            </a:r>
          </a:p>
          <a:p>
            <a:pPr lvl="1"/>
            <a:r>
              <a:rPr lang="sv-SE" sz="1800" smtClean="0"/>
              <a:t>Collecting data from field devices and provides data to tankserver</a:t>
            </a:r>
          </a:p>
          <a:p>
            <a:pPr lvl="2"/>
            <a:r>
              <a:rPr lang="sv-SE" sz="1400" smtClean="0"/>
              <a:t>Modbus Master – rosemount Equipment</a:t>
            </a:r>
          </a:p>
          <a:p>
            <a:pPr lvl="2"/>
            <a:r>
              <a:rPr lang="sv-SE" sz="1400" smtClean="0"/>
              <a:t>IOT Master – I/O Terminals</a:t>
            </a:r>
          </a:p>
          <a:p>
            <a:pPr lvl="2"/>
            <a:r>
              <a:rPr lang="sv-SE" sz="1400" smtClean="0"/>
              <a:t>Enraf GPU Master – Enraf CIU / gauges</a:t>
            </a:r>
          </a:p>
          <a:p>
            <a:r>
              <a:rPr lang="sv-SE" sz="2400" smtClean="0"/>
              <a:t>Slave Servers</a:t>
            </a:r>
          </a:p>
          <a:p>
            <a:pPr lvl="1"/>
            <a:r>
              <a:rPr lang="sv-SE" sz="1800" smtClean="0"/>
              <a:t>Provides data to DCS / HOST systems</a:t>
            </a:r>
          </a:p>
          <a:p>
            <a:pPr lvl="2"/>
            <a:r>
              <a:rPr lang="sv-SE" sz="1400" smtClean="0"/>
              <a:t>Modbus Slave</a:t>
            </a:r>
          </a:p>
          <a:p>
            <a:pPr lvl="2"/>
            <a:r>
              <a:rPr lang="sv-SE" sz="1400" smtClean="0"/>
              <a:t>ASCIILT Slave</a:t>
            </a:r>
          </a:p>
          <a:p>
            <a:pPr lvl="2"/>
            <a:r>
              <a:rPr lang="sv-SE" sz="1400" smtClean="0"/>
              <a:t>Data Highway Plus Slave</a:t>
            </a:r>
          </a:p>
        </p:txBody>
      </p:sp>
      <p:pic>
        <p:nvPicPr>
          <p:cNvPr id="30725" name="Picture 129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4826000" y="1206500"/>
            <a:ext cx="4083050" cy="4546600"/>
          </a:xfr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19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1500" y="4286250"/>
            <a:ext cx="1328738" cy="1695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747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14AB53E3-5838-4A6A-9953-0B44E26EE9BF}" type="slidenum">
              <a:rPr lang="en-US" smtClean="0"/>
              <a:pPr/>
              <a:t>13</a:t>
            </a:fld>
            <a:endParaRPr lang="en-US" smtClean="0"/>
          </a:p>
        </p:txBody>
      </p:sp>
      <p:sp>
        <p:nvSpPr>
          <p:cNvPr id="624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sv-SE" dirty="0" smtClean="0"/>
              <a:t>Program modules</a:t>
            </a:r>
          </a:p>
        </p:txBody>
      </p:sp>
      <p:pic>
        <p:nvPicPr>
          <p:cNvPr id="31749" name="Picture 3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00250" y="1143000"/>
            <a:ext cx="3286125" cy="381476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sp>
        <p:nvSpPr>
          <p:cNvPr id="31750" name="Text Box 8"/>
          <p:cNvSpPr txBox="1">
            <a:spLocks noChangeArrowheads="1"/>
          </p:cNvSpPr>
          <p:nvPr/>
        </p:nvSpPr>
        <p:spPr bwMode="auto">
          <a:xfrm>
            <a:off x="6858000" y="3711575"/>
            <a:ext cx="1871663" cy="306388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lIns="91348" tIns="0" rIns="91348" bIns="45674"/>
          <a:lstStyle/>
          <a:p>
            <a:r>
              <a:rPr lang="en-AU" sz="1600" b="1">
                <a:latin typeface="Tahoma" charset="0"/>
              </a:rPr>
              <a:t>PC Server Side</a:t>
            </a:r>
            <a:endParaRPr lang="en-AU" sz="1600">
              <a:latin typeface="Tahoma" charset="0"/>
            </a:endParaRPr>
          </a:p>
        </p:txBody>
      </p:sp>
      <p:sp>
        <p:nvSpPr>
          <p:cNvPr id="31751" name="Text Box 9"/>
          <p:cNvSpPr txBox="1">
            <a:spLocks noChangeArrowheads="1"/>
          </p:cNvSpPr>
          <p:nvPr/>
        </p:nvSpPr>
        <p:spPr bwMode="auto">
          <a:xfrm>
            <a:off x="6786563" y="1571625"/>
            <a:ext cx="1728787" cy="306388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lIns="91348" tIns="0" rIns="91348" bIns="45674"/>
          <a:lstStyle/>
          <a:p>
            <a:r>
              <a:rPr lang="en-AU" sz="1600" b="1">
                <a:latin typeface="Tahoma" charset="0"/>
              </a:rPr>
              <a:t>PC Client Side</a:t>
            </a:r>
            <a:endParaRPr lang="en-AU" sz="1600">
              <a:latin typeface="Tahoma" charset="0"/>
            </a:endParaRPr>
          </a:p>
        </p:txBody>
      </p:sp>
      <p:sp>
        <p:nvSpPr>
          <p:cNvPr id="31752" name="Line 10"/>
          <p:cNvSpPr>
            <a:spLocks noChangeShapeType="1"/>
          </p:cNvSpPr>
          <p:nvPr/>
        </p:nvSpPr>
        <p:spPr bwMode="auto">
          <a:xfrm>
            <a:off x="611188" y="2649538"/>
            <a:ext cx="6122987" cy="1587"/>
          </a:xfrm>
          <a:prstGeom prst="line">
            <a:avLst/>
          </a:prstGeom>
          <a:noFill/>
          <a:ln w="19050">
            <a:solidFill>
              <a:srgbClr val="000000"/>
            </a:solidFill>
            <a:prstDash val="dash"/>
            <a:round/>
            <a:headEnd/>
            <a:tailEnd/>
          </a:ln>
        </p:spPr>
        <p:txBody>
          <a:bodyPr tIns="0"/>
          <a:lstStyle/>
          <a:p>
            <a:endParaRPr lang="sv-SE"/>
          </a:p>
        </p:txBody>
      </p:sp>
      <p:sp>
        <p:nvSpPr>
          <p:cNvPr id="31753" name="Line 29"/>
          <p:cNvSpPr>
            <a:spLocks noChangeShapeType="1"/>
          </p:cNvSpPr>
          <p:nvPr/>
        </p:nvSpPr>
        <p:spPr bwMode="auto">
          <a:xfrm flipV="1">
            <a:off x="1643063" y="4714875"/>
            <a:ext cx="1000125" cy="357188"/>
          </a:xfrm>
          <a:prstGeom prst="line">
            <a:avLst/>
          </a:prstGeom>
          <a:noFill/>
          <a:ln w="31750">
            <a:solidFill>
              <a:srgbClr val="000000"/>
            </a:solidFill>
            <a:round/>
            <a:headEnd type="triangle" w="med" len="med"/>
            <a:tailEnd type="triangle" w="med" len="med"/>
          </a:ln>
        </p:spPr>
        <p:txBody>
          <a:bodyPr lIns="91363" tIns="0" rIns="91363" bIns="45682"/>
          <a:lstStyle/>
          <a:p>
            <a:endParaRPr lang="sv-SE"/>
          </a:p>
        </p:txBody>
      </p:sp>
      <p:grpSp>
        <p:nvGrpSpPr>
          <p:cNvPr id="31754" name="Group 18"/>
          <p:cNvGrpSpPr>
            <a:grpSpLocks/>
          </p:cNvGrpSpPr>
          <p:nvPr/>
        </p:nvGrpSpPr>
        <p:grpSpPr bwMode="auto">
          <a:xfrm>
            <a:off x="3571875" y="4714875"/>
            <a:ext cx="2687638" cy="1263650"/>
            <a:chOff x="3571868" y="4714884"/>
            <a:chExt cx="2686922" cy="1263652"/>
          </a:xfrm>
        </p:grpSpPr>
        <p:pic>
          <p:nvPicPr>
            <p:cNvPr id="31755" name="Picture 39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357818" y="5072074"/>
              <a:ext cx="900972" cy="6191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1756" name="Picture 36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3571868" y="5143512"/>
              <a:ext cx="653379" cy="835024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pic>
          <p:nvPicPr>
            <p:cNvPr id="31757" name="Picture 25" descr="Fcu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4429124" y="5143512"/>
              <a:ext cx="684953" cy="7207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31758" name="Group 17"/>
            <p:cNvGrpSpPr>
              <a:grpSpLocks/>
            </p:cNvGrpSpPr>
            <p:nvPr/>
          </p:nvGrpSpPr>
          <p:grpSpPr bwMode="auto">
            <a:xfrm>
              <a:off x="4143372" y="4714884"/>
              <a:ext cx="1285872" cy="500066"/>
              <a:chOff x="4513263" y="5386388"/>
              <a:chExt cx="1714500" cy="858837"/>
            </a:xfrm>
          </p:grpSpPr>
          <p:sp>
            <p:nvSpPr>
              <p:cNvPr id="31759" name="Line 30"/>
              <p:cNvSpPr>
                <a:spLocks noChangeShapeType="1"/>
              </p:cNvSpPr>
              <p:nvPr/>
            </p:nvSpPr>
            <p:spPr bwMode="auto">
              <a:xfrm flipH="1" flipV="1">
                <a:off x="5148263" y="5386388"/>
                <a:ext cx="214312" cy="503237"/>
              </a:xfrm>
              <a:prstGeom prst="line">
                <a:avLst/>
              </a:prstGeom>
              <a:noFill/>
              <a:ln w="31750">
                <a:solidFill>
                  <a:srgbClr val="000000"/>
                </a:solidFill>
                <a:round/>
                <a:headEnd type="triangle" w="med" len="med"/>
                <a:tailEnd type="triangle" w="med" len="med"/>
              </a:ln>
            </p:spPr>
            <p:txBody>
              <a:bodyPr lIns="91363" tIns="0" rIns="91363" bIns="45682"/>
              <a:lstStyle/>
              <a:p>
                <a:endParaRPr lang="sv-SE"/>
              </a:p>
            </p:txBody>
          </p:sp>
          <p:sp>
            <p:nvSpPr>
              <p:cNvPr id="31760" name="Line 32"/>
              <p:cNvSpPr>
                <a:spLocks noChangeShapeType="1"/>
              </p:cNvSpPr>
              <p:nvPr/>
            </p:nvSpPr>
            <p:spPr bwMode="auto">
              <a:xfrm flipH="1">
                <a:off x="4513263" y="5597525"/>
                <a:ext cx="720725" cy="647700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 type="triangle" w="med" len="med"/>
              </a:ln>
            </p:spPr>
            <p:txBody>
              <a:bodyPr lIns="91363" tIns="0" rIns="91363" bIns="45682"/>
              <a:lstStyle/>
              <a:p>
                <a:endParaRPr lang="sv-SE"/>
              </a:p>
            </p:txBody>
          </p:sp>
          <p:sp>
            <p:nvSpPr>
              <p:cNvPr id="31761" name="Line 33"/>
              <p:cNvSpPr>
                <a:spLocks noChangeShapeType="1"/>
              </p:cNvSpPr>
              <p:nvPr/>
            </p:nvSpPr>
            <p:spPr bwMode="auto">
              <a:xfrm>
                <a:off x="5219700" y="5589588"/>
                <a:ext cx="1008063" cy="498475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 type="triangle" w="med" len="med"/>
              </a:ln>
            </p:spPr>
            <p:txBody>
              <a:bodyPr lIns="91363" tIns="0" rIns="91363" bIns="45682"/>
              <a:lstStyle/>
              <a:p>
                <a:endParaRPr lang="sv-SE"/>
              </a:p>
            </p:txBody>
          </p:sp>
        </p:grp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/>
              <a:t>Network Connection</a:t>
            </a:r>
            <a:endParaRPr lang="sv-SE" dirty="0" smtClean="0"/>
          </a:p>
        </p:txBody>
      </p:sp>
      <p:sp>
        <p:nvSpPr>
          <p:cNvPr id="2060" name="Content Placeholder 4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sz="2400" smtClean="0"/>
              <a:t>TankMaster runs on Standard Windows network in Local Area Network (LAN) and Wide Area Network (WAN)</a:t>
            </a:r>
          </a:p>
          <a:p>
            <a:pPr lvl="1"/>
            <a:r>
              <a:rPr lang="sv-SE" sz="2000" smtClean="0"/>
              <a:t>Connection to HOST/DCS system</a:t>
            </a:r>
          </a:p>
          <a:p>
            <a:pPr lvl="1"/>
            <a:r>
              <a:rPr lang="sv-SE" sz="2000" smtClean="0"/>
              <a:t>Inventory Data public via TankMaster.net</a:t>
            </a:r>
          </a:p>
          <a:p>
            <a:pPr lvl="1"/>
            <a:r>
              <a:rPr lang="sv-SE" sz="2000" smtClean="0"/>
              <a:t>Several WinOpi clients to same tankserver</a:t>
            </a:r>
          </a:p>
        </p:txBody>
      </p:sp>
      <p:sp>
        <p:nvSpPr>
          <p:cNvPr id="206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D30A9357-38B1-4515-AF02-23E355ABE70C}" type="slidenum">
              <a:rPr lang="en-US" smtClean="0"/>
              <a:pPr/>
              <a:t>14</a:t>
            </a:fld>
            <a:endParaRPr lang="en-US" smtClean="0"/>
          </a:p>
        </p:txBody>
      </p:sp>
      <p:sp>
        <p:nvSpPr>
          <p:cNvPr id="2062" name="Text Box 39"/>
          <p:cNvSpPr txBox="1">
            <a:spLocks noChangeArrowheads="1"/>
          </p:cNvSpPr>
          <p:nvPr/>
        </p:nvSpPr>
        <p:spPr bwMode="auto">
          <a:xfrm>
            <a:off x="8143875" y="4929188"/>
            <a:ext cx="1000125" cy="461962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lIns="91348" tIns="45674" rIns="91348" bIns="45674">
            <a:spAutoFit/>
          </a:bodyPr>
          <a:lstStyle/>
          <a:p>
            <a:r>
              <a:rPr lang="en-US" sz="1200" b="1"/>
              <a:t> TANK SERVER</a:t>
            </a:r>
          </a:p>
        </p:txBody>
      </p:sp>
      <p:graphicFrame>
        <p:nvGraphicFramePr>
          <p:cNvPr id="2050" name="Object 2"/>
          <p:cNvGraphicFramePr>
            <a:graphicFrameLocks noChangeAspect="1"/>
          </p:cNvGraphicFramePr>
          <p:nvPr/>
        </p:nvGraphicFramePr>
        <p:xfrm>
          <a:off x="642938" y="4143375"/>
          <a:ext cx="358775" cy="377825"/>
        </p:xfrm>
        <a:graphic>
          <a:graphicData uri="http://schemas.openxmlformats.org/presentationml/2006/ole">
            <p:oleObj spid="_x0000_s2050" name="Bitmap Image" r:id="rId4" imgW="657317" imgH="961905" progId="PBrush">
              <p:embed/>
            </p:oleObj>
          </a:graphicData>
        </a:graphic>
      </p:graphicFrame>
      <p:sp>
        <p:nvSpPr>
          <p:cNvPr id="2063" name="Text Box 4"/>
          <p:cNvSpPr txBox="1">
            <a:spLocks noChangeArrowheads="1"/>
          </p:cNvSpPr>
          <p:nvPr/>
        </p:nvSpPr>
        <p:spPr bwMode="auto">
          <a:xfrm>
            <a:off x="3502025" y="4979988"/>
            <a:ext cx="1214438" cy="461962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lIns="91348" tIns="45674" rIns="91348" bIns="45674">
            <a:spAutoFit/>
          </a:bodyPr>
          <a:lstStyle/>
          <a:p>
            <a:r>
              <a:rPr lang="en-US" sz="1200" b="1"/>
              <a:t>TANK SERVER</a:t>
            </a:r>
          </a:p>
        </p:txBody>
      </p:sp>
      <p:sp>
        <p:nvSpPr>
          <p:cNvPr id="2064" name="Text Box 5"/>
          <p:cNvSpPr txBox="1">
            <a:spLocks noChangeArrowheads="1"/>
          </p:cNvSpPr>
          <p:nvPr/>
        </p:nvSpPr>
        <p:spPr bwMode="auto">
          <a:xfrm>
            <a:off x="2428875" y="5688013"/>
            <a:ext cx="923925" cy="27781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lIns="91348" tIns="45674" rIns="91348" bIns="45674">
            <a:spAutoFit/>
          </a:bodyPr>
          <a:lstStyle/>
          <a:p>
            <a:r>
              <a:rPr lang="en-US" sz="1200" b="1"/>
              <a:t>CLIENT</a:t>
            </a:r>
          </a:p>
        </p:txBody>
      </p:sp>
      <p:sp>
        <p:nvSpPr>
          <p:cNvPr id="2065" name="Text Box 6"/>
          <p:cNvSpPr txBox="1">
            <a:spLocks noChangeArrowheads="1"/>
          </p:cNvSpPr>
          <p:nvPr/>
        </p:nvSpPr>
        <p:spPr bwMode="auto">
          <a:xfrm>
            <a:off x="3643313" y="5688013"/>
            <a:ext cx="928687" cy="27781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lIns="91348" tIns="45674" rIns="91348" bIns="45674">
            <a:spAutoFit/>
          </a:bodyPr>
          <a:lstStyle/>
          <a:p>
            <a:r>
              <a:rPr lang="en-US" sz="1200" b="1"/>
              <a:t>CLIENT</a:t>
            </a:r>
          </a:p>
        </p:txBody>
      </p:sp>
      <p:sp>
        <p:nvSpPr>
          <p:cNvPr id="2066" name="Text Box 7"/>
          <p:cNvSpPr txBox="1">
            <a:spLocks noChangeArrowheads="1"/>
          </p:cNvSpPr>
          <p:nvPr/>
        </p:nvSpPr>
        <p:spPr bwMode="auto">
          <a:xfrm>
            <a:off x="4786313" y="5688013"/>
            <a:ext cx="879475" cy="27781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lIns="91348" tIns="45674" rIns="91348" bIns="45674">
            <a:spAutoFit/>
          </a:bodyPr>
          <a:lstStyle/>
          <a:p>
            <a:r>
              <a:rPr lang="en-US" sz="1200" b="1"/>
              <a:t>CLIENT</a:t>
            </a:r>
          </a:p>
        </p:txBody>
      </p:sp>
      <p:cxnSp>
        <p:nvCxnSpPr>
          <p:cNvPr id="2067" name="AutoShape 8"/>
          <p:cNvCxnSpPr>
            <a:cxnSpLocks noChangeShapeType="1"/>
            <a:stCxn id="2063" idx="2"/>
            <a:endCxn id="2065" idx="0"/>
          </p:cNvCxnSpPr>
          <p:nvPr/>
        </p:nvCxnSpPr>
        <p:spPr bwMode="auto">
          <a:xfrm rot="5400000">
            <a:off x="3985419" y="5563394"/>
            <a:ext cx="246063" cy="3175"/>
          </a:xfrm>
          <a:prstGeom prst="straightConnector1">
            <a:avLst/>
          </a:prstGeom>
          <a:noFill/>
          <a:ln w="12700">
            <a:solidFill>
              <a:srgbClr val="0B0D4B"/>
            </a:solidFill>
            <a:round/>
            <a:headEnd/>
            <a:tailEnd/>
          </a:ln>
        </p:spPr>
      </p:cxnSp>
      <p:sp>
        <p:nvSpPr>
          <p:cNvPr id="2068" name="Line 9"/>
          <p:cNvSpPr>
            <a:spLocks noChangeShapeType="1"/>
          </p:cNvSpPr>
          <p:nvPr/>
        </p:nvSpPr>
        <p:spPr bwMode="auto">
          <a:xfrm flipV="1">
            <a:off x="2952750" y="5456238"/>
            <a:ext cx="0" cy="217487"/>
          </a:xfrm>
          <a:prstGeom prst="line">
            <a:avLst/>
          </a:prstGeom>
          <a:noFill/>
          <a:ln w="12700">
            <a:solidFill>
              <a:srgbClr val="0B0D4B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endParaRPr lang="sv-SE"/>
          </a:p>
        </p:txBody>
      </p:sp>
      <p:sp>
        <p:nvSpPr>
          <p:cNvPr id="2069" name="Line 10"/>
          <p:cNvSpPr>
            <a:spLocks noChangeShapeType="1"/>
          </p:cNvSpPr>
          <p:nvPr/>
        </p:nvSpPr>
        <p:spPr bwMode="auto">
          <a:xfrm flipV="1">
            <a:off x="5240338" y="5456238"/>
            <a:ext cx="0" cy="217487"/>
          </a:xfrm>
          <a:prstGeom prst="line">
            <a:avLst/>
          </a:prstGeom>
          <a:noFill/>
          <a:ln w="12700">
            <a:solidFill>
              <a:srgbClr val="0B0D4B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endParaRPr lang="sv-SE"/>
          </a:p>
        </p:txBody>
      </p:sp>
      <p:cxnSp>
        <p:nvCxnSpPr>
          <p:cNvPr id="2070" name="AutoShape 14"/>
          <p:cNvCxnSpPr>
            <a:cxnSpLocks noChangeShapeType="1"/>
            <a:endCxn id="2063" idx="0"/>
          </p:cNvCxnSpPr>
          <p:nvPr/>
        </p:nvCxnSpPr>
        <p:spPr bwMode="auto">
          <a:xfrm>
            <a:off x="3411538" y="4530725"/>
            <a:ext cx="698500" cy="449263"/>
          </a:xfrm>
          <a:prstGeom prst="straightConnector1">
            <a:avLst/>
          </a:prstGeom>
          <a:noFill/>
          <a:ln w="12700">
            <a:solidFill>
              <a:srgbClr val="0B0D4B"/>
            </a:solidFill>
            <a:round/>
            <a:headEnd/>
            <a:tailEnd/>
          </a:ln>
        </p:spPr>
      </p:cxnSp>
      <p:cxnSp>
        <p:nvCxnSpPr>
          <p:cNvPr id="2071" name="AutoShape 15"/>
          <p:cNvCxnSpPr>
            <a:cxnSpLocks noChangeShapeType="1"/>
            <a:endCxn id="2063" idx="0"/>
          </p:cNvCxnSpPr>
          <p:nvPr/>
        </p:nvCxnSpPr>
        <p:spPr bwMode="auto">
          <a:xfrm rot="16200000" flipH="1">
            <a:off x="3879056" y="4749007"/>
            <a:ext cx="373063" cy="88900"/>
          </a:xfrm>
          <a:prstGeom prst="straightConnector1">
            <a:avLst/>
          </a:prstGeom>
          <a:noFill/>
          <a:ln w="12700">
            <a:solidFill>
              <a:srgbClr val="0B0D4B"/>
            </a:solidFill>
            <a:round/>
            <a:headEnd/>
            <a:tailEnd/>
          </a:ln>
        </p:spPr>
      </p:cxnSp>
      <p:cxnSp>
        <p:nvCxnSpPr>
          <p:cNvPr id="2072" name="AutoShape 16"/>
          <p:cNvCxnSpPr>
            <a:cxnSpLocks noChangeShapeType="1"/>
            <a:endCxn id="2063" idx="0"/>
          </p:cNvCxnSpPr>
          <p:nvPr/>
        </p:nvCxnSpPr>
        <p:spPr bwMode="auto">
          <a:xfrm rot="10800000" flipV="1">
            <a:off x="4110038" y="4606925"/>
            <a:ext cx="558800" cy="373063"/>
          </a:xfrm>
          <a:prstGeom prst="straightConnector1">
            <a:avLst/>
          </a:prstGeom>
          <a:noFill/>
          <a:ln w="12700">
            <a:solidFill>
              <a:srgbClr val="0B0D4B"/>
            </a:solidFill>
            <a:round/>
            <a:headEnd/>
            <a:tailEnd/>
          </a:ln>
        </p:spPr>
      </p:cxnSp>
      <p:sp>
        <p:nvSpPr>
          <p:cNvPr id="2073" name="Text Box 17"/>
          <p:cNvSpPr txBox="1">
            <a:spLocks noChangeArrowheads="1"/>
          </p:cNvSpPr>
          <p:nvPr/>
        </p:nvSpPr>
        <p:spPr bwMode="auto">
          <a:xfrm>
            <a:off x="2392363" y="5229225"/>
            <a:ext cx="822325" cy="246063"/>
          </a:xfrm>
          <a:prstGeom prst="rect">
            <a:avLst/>
          </a:prstGeom>
          <a:noFill/>
          <a:ln w="63500">
            <a:noFill/>
            <a:miter lim="800000"/>
            <a:headEnd/>
            <a:tailEnd/>
          </a:ln>
        </p:spPr>
        <p:txBody>
          <a:bodyPr lIns="91348" tIns="45674" rIns="91348" bIns="45674">
            <a:spAutoFit/>
          </a:bodyPr>
          <a:lstStyle/>
          <a:p>
            <a:r>
              <a:rPr lang="en-US" sz="1000"/>
              <a:t>Ethernet</a:t>
            </a:r>
            <a:endParaRPr lang="en-US" sz="1000" b="1"/>
          </a:p>
        </p:txBody>
      </p:sp>
      <p:sp>
        <p:nvSpPr>
          <p:cNvPr id="2074" name="Text Box 18"/>
          <p:cNvSpPr txBox="1">
            <a:spLocks noChangeArrowheads="1"/>
          </p:cNvSpPr>
          <p:nvPr/>
        </p:nvSpPr>
        <p:spPr bwMode="auto">
          <a:xfrm>
            <a:off x="1571625" y="5688013"/>
            <a:ext cx="663575" cy="27781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lIns="91348" tIns="45674" rIns="91348" bIns="45674">
            <a:spAutoFit/>
          </a:bodyPr>
          <a:lstStyle/>
          <a:p>
            <a:r>
              <a:rPr lang="en-US" sz="1200" b="1"/>
              <a:t>DCS</a:t>
            </a:r>
          </a:p>
        </p:txBody>
      </p:sp>
      <p:sp>
        <p:nvSpPr>
          <p:cNvPr id="2075" name="Line 19"/>
          <p:cNvSpPr>
            <a:spLocks noChangeShapeType="1"/>
          </p:cNvSpPr>
          <p:nvPr/>
        </p:nvSpPr>
        <p:spPr bwMode="auto">
          <a:xfrm>
            <a:off x="1963738" y="5456238"/>
            <a:ext cx="0" cy="2174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endParaRPr lang="sv-SE"/>
          </a:p>
        </p:txBody>
      </p:sp>
      <p:sp>
        <p:nvSpPr>
          <p:cNvPr id="2076" name="Line 20"/>
          <p:cNvSpPr>
            <a:spLocks noChangeShapeType="1"/>
          </p:cNvSpPr>
          <p:nvPr/>
        </p:nvSpPr>
        <p:spPr bwMode="auto">
          <a:xfrm>
            <a:off x="1231900" y="5457825"/>
            <a:ext cx="5934075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endParaRPr lang="sv-SE"/>
          </a:p>
        </p:txBody>
      </p:sp>
      <p:sp>
        <p:nvSpPr>
          <p:cNvPr id="2077" name="Text Box 21"/>
          <p:cNvSpPr txBox="1">
            <a:spLocks noChangeArrowheads="1"/>
          </p:cNvSpPr>
          <p:nvPr/>
        </p:nvSpPr>
        <p:spPr bwMode="auto">
          <a:xfrm>
            <a:off x="5500688" y="4968875"/>
            <a:ext cx="787400" cy="27781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lIns="91348" tIns="45674" rIns="91348" bIns="45674">
            <a:spAutoFit/>
          </a:bodyPr>
          <a:lstStyle/>
          <a:p>
            <a:r>
              <a:rPr lang="en-US" sz="1200" b="1"/>
              <a:t>TM.Net</a:t>
            </a:r>
          </a:p>
        </p:txBody>
      </p:sp>
      <p:sp>
        <p:nvSpPr>
          <p:cNvPr id="2078" name="Line 22"/>
          <p:cNvSpPr>
            <a:spLocks noChangeShapeType="1"/>
          </p:cNvSpPr>
          <p:nvPr/>
        </p:nvSpPr>
        <p:spPr bwMode="auto">
          <a:xfrm flipV="1">
            <a:off x="5942013" y="5253038"/>
            <a:ext cx="0" cy="217487"/>
          </a:xfrm>
          <a:prstGeom prst="line">
            <a:avLst/>
          </a:prstGeom>
          <a:noFill/>
          <a:ln w="12700">
            <a:solidFill>
              <a:srgbClr val="0B0D4B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endParaRPr lang="sv-SE"/>
          </a:p>
        </p:txBody>
      </p:sp>
      <p:sp>
        <p:nvSpPr>
          <p:cNvPr id="2079" name="AutoShape 23"/>
          <p:cNvSpPr>
            <a:spLocks noChangeArrowheads="1"/>
          </p:cNvSpPr>
          <p:nvPr/>
        </p:nvSpPr>
        <p:spPr bwMode="auto">
          <a:xfrm>
            <a:off x="5819775" y="3786188"/>
            <a:ext cx="2038350" cy="749300"/>
          </a:xfrm>
          <a:prstGeom prst="cloudCallout">
            <a:avLst>
              <a:gd name="adj1" fmla="val -47116"/>
              <a:gd name="adj2" fmla="val 99398"/>
            </a:avLst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lIns="91348" tIns="45674" rIns="91348" bIns="45674"/>
          <a:lstStyle/>
          <a:p>
            <a:r>
              <a:rPr lang="en-GB" sz="2800">
                <a:latin typeface="Lucida Console" pitchFamily="49" charset="0"/>
              </a:rPr>
              <a:t>W W W</a:t>
            </a:r>
            <a:endParaRPr lang="sv-SE" sz="2800">
              <a:latin typeface="Lucida Console" pitchFamily="49" charset="0"/>
            </a:endParaRPr>
          </a:p>
        </p:txBody>
      </p:sp>
      <p:sp>
        <p:nvSpPr>
          <p:cNvPr id="2080" name="Text Box 24"/>
          <p:cNvSpPr txBox="1">
            <a:spLocks noChangeArrowheads="1"/>
          </p:cNvSpPr>
          <p:nvPr/>
        </p:nvSpPr>
        <p:spPr bwMode="auto">
          <a:xfrm>
            <a:off x="5286375" y="3357563"/>
            <a:ext cx="3179763" cy="342900"/>
          </a:xfrm>
          <a:prstGeom prst="rect">
            <a:avLst/>
          </a:prstGeom>
          <a:noFill/>
          <a:ln w="63500" algn="ctr">
            <a:noFill/>
            <a:miter lim="800000"/>
            <a:headEnd/>
            <a:tailEnd/>
          </a:ln>
        </p:spPr>
        <p:txBody>
          <a:bodyPr lIns="95206" tIns="47604" rIns="95206" bIns="47604">
            <a:spAutoFit/>
          </a:bodyPr>
          <a:lstStyle/>
          <a:p>
            <a:r>
              <a:rPr lang="en-GB" sz="1600" b="1"/>
              <a:t>www.tankmaster.net</a:t>
            </a:r>
            <a:endParaRPr lang="sv-SE" sz="1600" b="1"/>
          </a:p>
        </p:txBody>
      </p:sp>
      <p:sp>
        <p:nvSpPr>
          <p:cNvPr id="2081" name="Text Box 25"/>
          <p:cNvSpPr txBox="1">
            <a:spLocks noChangeArrowheads="1"/>
          </p:cNvSpPr>
          <p:nvPr/>
        </p:nvSpPr>
        <p:spPr bwMode="auto">
          <a:xfrm>
            <a:off x="1054100" y="4786313"/>
            <a:ext cx="1212850" cy="461962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lIns="91348" tIns="45674" rIns="91348" bIns="45674">
            <a:spAutoFit/>
          </a:bodyPr>
          <a:lstStyle/>
          <a:p>
            <a:r>
              <a:rPr lang="en-US" sz="1200" b="1"/>
              <a:t>TANK SERVER</a:t>
            </a:r>
          </a:p>
        </p:txBody>
      </p:sp>
      <p:cxnSp>
        <p:nvCxnSpPr>
          <p:cNvPr id="2082" name="AutoShape 29"/>
          <p:cNvCxnSpPr>
            <a:cxnSpLocks noChangeShapeType="1"/>
            <a:endCxn id="2081" idx="0"/>
          </p:cNvCxnSpPr>
          <p:nvPr/>
        </p:nvCxnSpPr>
        <p:spPr bwMode="auto">
          <a:xfrm>
            <a:off x="857250" y="4500563"/>
            <a:ext cx="803275" cy="285750"/>
          </a:xfrm>
          <a:prstGeom prst="straightConnector1">
            <a:avLst/>
          </a:prstGeom>
          <a:noFill/>
          <a:ln w="12700">
            <a:solidFill>
              <a:srgbClr val="0B0D4B"/>
            </a:solidFill>
            <a:round/>
            <a:headEnd/>
            <a:tailEnd/>
          </a:ln>
        </p:spPr>
      </p:cxnSp>
      <p:cxnSp>
        <p:nvCxnSpPr>
          <p:cNvPr id="2083" name="AutoShape 30"/>
          <p:cNvCxnSpPr>
            <a:cxnSpLocks noChangeShapeType="1"/>
            <a:endCxn id="2081" idx="0"/>
          </p:cNvCxnSpPr>
          <p:nvPr/>
        </p:nvCxnSpPr>
        <p:spPr bwMode="auto">
          <a:xfrm rot="16200000" flipH="1">
            <a:off x="1373188" y="4498975"/>
            <a:ext cx="406400" cy="168275"/>
          </a:xfrm>
          <a:prstGeom prst="straightConnector1">
            <a:avLst/>
          </a:prstGeom>
          <a:noFill/>
          <a:ln w="12700">
            <a:solidFill>
              <a:srgbClr val="0B0D4B"/>
            </a:solidFill>
            <a:round/>
            <a:headEnd/>
            <a:tailEnd/>
          </a:ln>
        </p:spPr>
      </p:cxnSp>
      <p:cxnSp>
        <p:nvCxnSpPr>
          <p:cNvPr id="2084" name="AutoShape 31"/>
          <p:cNvCxnSpPr>
            <a:cxnSpLocks noChangeShapeType="1"/>
            <a:endCxn id="2081" idx="0"/>
          </p:cNvCxnSpPr>
          <p:nvPr/>
        </p:nvCxnSpPr>
        <p:spPr bwMode="auto">
          <a:xfrm rot="10800000" flipV="1">
            <a:off x="1660525" y="4379913"/>
            <a:ext cx="479425" cy="406400"/>
          </a:xfrm>
          <a:prstGeom prst="straightConnector1">
            <a:avLst/>
          </a:prstGeom>
          <a:noFill/>
          <a:ln w="12700">
            <a:solidFill>
              <a:srgbClr val="0B0D4B"/>
            </a:solidFill>
            <a:round/>
            <a:headEnd/>
            <a:tailEnd/>
          </a:ln>
        </p:spPr>
      </p:cxnSp>
      <p:sp>
        <p:nvSpPr>
          <p:cNvPr id="2085" name="Line 32"/>
          <p:cNvSpPr>
            <a:spLocks noChangeShapeType="1"/>
          </p:cNvSpPr>
          <p:nvPr/>
        </p:nvSpPr>
        <p:spPr bwMode="auto">
          <a:xfrm>
            <a:off x="1619250" y="5253038"/>
            <a:ext cx="0" cy="2047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lIns="95271" tIns="47636" rIns="95271" bIns="47636"/>
          <a:lstStyle/>
          <a:p>
            <a:endParaRPr lang="sv-SE"/>
          </a:p>
        </p:txBody>
      </p:sp>
      <p:sp>
        <p:nvSpPr>
          <p:cNvPr id="2086" name="Text Box 33"/>
          <p:cNvSpPr txBox="1">
            <a:spLocks noChangeArrowheads="1"/>
          </p:cNvSpPr>
          <p:nvPr/>
        </p:nvSpPr>
        <p:spPr bwMode="auto">
          <a:xfrm>
            <a:off x="7502525" y="5114925"/>
            <a:ext cx="784225" cy="307975"/>
          </a:xfrm>
          <a:prstGeom prst="rect">
            <a:avLst/>
          </a:prstGeom>
          <a:noFill/>
          <a:ln w="63500">
            <a:noFill/>
            <a:miter lim="800000"/>
            <a:headEnd/>
            <a:tailEnd/>
          </a:ln>
        </p:spPr>
        <p:txBody>
          <a:bodyPr lIns="91348" tIns="45674" rIns="91348" bIns="45674">
            <a:spAutoFit/>
          </a:bodyPr>
          <a:lstStyle/>
          <a:p>
            <a:r>
              <a:rPr lang="en-US" sz="1400" b="1"/>
              <a:t>WAN</a:t>
            </a:r>
          </a:p>
        </p:txBody>
      </p:sp>
      <p:sp>
        <p:nvSpPr>
          <p:cNvPr id="2087" name="Line 34"/>
          <p:cNvSpPr>
            <a:spLocks noChangeShapeType="1"/>
          </p:cNvSpPr>
          <p:nvPr/>
        </p:nvSpPr>
        <p:spPr bwMode="auto">
          <a:xfrm>
            <a:off x="7726363" y="5457825"/>
            <a:ext cx="13462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lIns="95271" tIns="47636" rIns="95271" bIns="47636"/>
          <a:lstStyle/>
          <a:p>
            <a:endParaRPr lang="sv-SE"/>
          </a:p>
        </p:txBody>
      </p:sp>
      <p:sp>
        <p:nvSpPr>
          <p:cNvPr id="2088" name="Text Box 35"/>
          <p:cNvSpPr txBox="1">
            <a:spLocks noChangeArrowheads="1"/>
          </p:cNvSpPr>
          <p:nvPr/>
        </p:nvSpPr>
        <p:spPr bwMode="auto">
          <a:xfrm>
            <a:off x="8293100" y="5572125"/>
            <a:ext cx="779463" cy="27622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lIns="91348" tIns="45674" rIns="91348" bIns="45674">
            <a:spAutoFit/>
          </a:bodyPr>
          <a:lstStyle/>
          <a:p>
            <a:r>
              <a:rPr lang="en-US" sz="1200" b="1"/>
              <a:t>CLIENT</a:t>
            </a:r>
          </a:p>
        </p:txBody>
      </p:sp>
      <p:sp>
        <p:nvSpPr>
          <p:cNvPr id="2089" name="Line 36"/>
          <p:cNvSpPr>
            <a:spLocks noChangeShapeType="1"/>
          </p:cNvSpPr>
          <p:nvPr/>
        </p:nvSpPr>
        <p:spPr bwMode="auto">
          <a:xfrm flipV="1">
            <a:off x="8626475" y="5468938"/>
            <a:ext cx="0" cy="103187"/>
          </a:xfrm>
          <a:prstGeom prst="line">
            <a:avLst/>
          </a:prstGeom>
          <a:noFill/>
          <a:ln w="12700">
            <a:solidFill>
              <a:srgbClr val="0B0D4B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endParaRPr lang="sv-SE"/>
          </a:p>
        </p:txBody>
      </p:sp>
      <p:sp>
        <p:nvSpPr>
          <p:cNvPr id="2090" name="Freeform 37"/>
          <p:cNvSpPr>
            <a:spLocks/>
          </p:cNvSpPr>
          <p:nvPr/>
        </p:nvSpPr>
        <p:spPr bwMode="auto">
          <a:xfrm>
            <a:off x="7178675" y="5257800"/>
            <a:ext cx="536575" cy="466725"/>
          </a:xfrm>
          <a:custGeom>
            <a:avLst/>
            <a:gdLst>
              <a:gd name="T0" fmla="*/ 2147483647 w 289"/>
              <a:gd name="T1" fmla="*/ 2147483647 h 310"/>
              <a:gd name="T2" fmla="*/ 2147483647 w 289"/>
              <a:gd name="T3" fmla="*/ 2147483647 h 310"/>
              <a:gd name="T4" fmla="*/ 2147483647 w 289"/>
              <a:gd name="T5" fmla="*/ 2147483647 h 310"/>
              <a:gd name="T6" fmla="*/ 2147483647 w 289"/>
              <a:gd name="T7" fmla="*/ 2147483647 h 310"/>
              <a:gd name="T8" fmla="*/ 2147483647 w 289"/>
              <a:gd name="T9" fmla="*/ 2147483647 h 310"/>
              <a:gd name="T10" fmla="*/ 2147483647 w 289"/>
              <a:gd name="T11" fmla="*/ 2147483647 h 310"/>
              <a:gd name="T12" fmla="*/ 2147483647 w 289"/>
              <a:gd name="T13" fmla="*/ 2147483647 h 310"/>
              <a:gd name="T14" fmla="*/ 2147483647 w 289"/>
              <a:gd name="T15" fmla="*/ 2147483647 h 310"/>
              <a:gd name="T16" fmla="*/ 2147483647 w 289"/>
              <a:gd name="T17" fmla="*/ 2147483647 h 310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289"/>
              <a:gd name="T28" fmla="*/ 0 h 310"/>
              <a:gd name="T29" fmla="*/ 289 w 289"/>
              <a:gd name="T30" fmla="*/ 310 h 310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289" h="310">
                <a:moveTo>
                  <a:pt x="9" y="139"/>
                </a:moveTo>
                <a:cubicBezTo>
                  <a:pt x="12" y="110"/>
                  <a:pt x="0" y="75"/>
                  <a:pt x="17" y="51"/>
                </a:cubicBezTo>
                <a:cubicBezTo>
                  <a:pt x="53" y="0"/>
                  <a:pt x="70" y="75"/>
                  <a:pt x="73" y="83"/>
                </a:cubicBezTo>
                <a:cubicBezTo>
                  <a:pt x="76" y="136"/>
                  <a:pt x="62" y="193"/>
                  <a:pt x="81" y="243"/>
                </a:cubicBezTo>
                <a:cubicBezTo>
                  <a:pt x="107" y="310"/>
                  <a:pt x="133" y="215"/>
                  <a:pt x="137" y="203"/>
                </a:cubicBezTo>
                <a:cubicBezTo>
                  <a:pt x="146" y="52"/>
                  <a:pt x="113" y="88"/>
                  <a:pt x="201" y="59"/>
                </a:cubicBezTo>
                <a:cubicBezTo>
                  <a:pt x="238" y="115"/>
                  <a:pt x="183" y="178"/>
                  <a:pt x="217" y="219"/>
                </a:cubicBezTo>
                <a:cubicBezTo>
                  <a:pt x="226" y="229"/>
                  <a:pt x="238" y="235"/>
                  <a:pt x="249" y="243"/>
                </a:cubicBezTo>
                <a:cubicBezTo>
                  <a:pt x="283" y="220"/>
                  <a:pt x="289" y="193"/>
                  <a:pt x="289" y="155"/>
                </a:cubicBezTo>
              </a:path>
            </a:pathLst>
          </a:custGeom>
          <a:noFill/>
          <a:ln w="127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5271" tIns="47636" rIns="95271" bIns="47636"/>
          <a:lstStyle/>
          <a:p>
            <a:endParaRPr lang="sv-SE"/>
          </a:p>
        </p:txBody>
      </p:sp>
      <p:sp>
        <p:nvSpPr>
          <p:cNvPr id="2091" name="Text Box 38"/>
          <p:cNvSpPr txBox="1">
            <a:spLocks noChangeArrowheads="1"/>
          </p:cNvSpPr>
          <p:nvPr/>
        </p:nvSpPr>
        <p:spPr bwMode="auto">
          <a:xfrm>
            <a:off x="6572250" y="5114925"/>
            <a:ext cx="647700" cy="307975"/>
          </a:xfrm>
          <a:prstGeom prst="rect">
            <a:avLst/>
          </a:prstGeom>
          <a:noFill/>
          <a:ln w="63500">
            <a:noFill/>
            <a:miter lim="800000"/>
            <a:headEnd/>
            <a:tailEnd/>
          </a:ln>
        </p:spPr>
        <p:txBody>
          <a:bodyPr lIns="91348" tIns="45674" rIns="91348" bIns="45674">
            <a:spAutoFit/>
          </a:bodyPr>
          <a:lstStyle/>
          <a:p>
            <a:r>
              <a:rPr lang="en-US" sz="1400" b="1"/>
              <a:t>LAN</a:t>
            </a:r>
          </a:p>
        </p:txBody>
      </p:sp>
      <p:cxnSp>
        <p:nvCxnSpPr>
          <p:cNvPr id="2092" name="AutoShape 43"/>
          <p:cNvCxnSpPr>
            <a:cxnSpLocks noChangeShapeType="1"/>
          </p:cNvCxnSpPr>
          <p:nvPr/>
        </p:nvCxnSpPr>
        <p:spPr bwMode="auto">
          <a:xfrm>
            <a:off x="7929563" y="4572000"/>
            <a:ext cx="714375" cy="357188"/>
          </a:xfrm>
          <a:prstGeom prst="straightConnector1">
            <a:avLst/>
          </a:prstGeom>
          <a:noFill/>
          <a:ln w="12700">
            <a:solidFill>
              <a:srgbClr val="0B0D4B"/>
            </a:solidFill>
            <a:round/>
            <a:headEnd/>
            <a:tailEnd/>
          </a:ln>
        </p:spPr>
      </p:cxnSp>
      <p:cxnSp>
        <p:nvCxnSpPr>
          <p:cNvPr id="2093" name="AutoShape 44"/>
          <p:cNvCxnSpPr>
            <a:cxnSpLocks noChangeShapeType="1"/>
          </p:cNvCxnSpPr>
          <p:nvPr/>
        </p:nvCxnSpPr>
        <p:spPr bwMode="auto">
          <a:xfrm rot="16200000" flipH="1">
            <a:off x="8251031" y="4536282"/>
            <a:ext cx="500063" cy="285750"/>
          </a:xfrm>
          <a:prstGeom prst="straightConnector1">
            <a:avLst/>
          </a:prstGeom>
          <a:noFill/>
          <a:ln w="12700">
            <a:solidFill>
              <a:srgbClr val="0B0D4B"/>
            </a:solidFill>
            <a:round/>
            <a:headEnd/>
            <a:tailEnd/>
          </a:ln>
        </p:spPr>
      </p:cxnSp>
      <p:cxnSp>
        <p:nvCxnSpPr>
          <p:cNvPr id="2094" name="AutoShape 45"/>
          <p:cNvCxnSpPr>
            <a:cxnSpLocks noChangeShapeType="1"/>
          </p:cNvCxnSpPr>
          <p:nvPr/>
        </p:nvCxnSpPr>
        <p:spPr bwMode="auto">
          <a:xfrm rot="5400000">
            <a:off x="8536781" y="4607720"/>
            <a:ext cx="428625" cy="214312"/>
          </a:xfrm>
          <a:prstGeom prst="straightConnector1">
            <a:avLst/>
          </a:prstGeom>
          <a:noFill/>
          <a:ln w="12700">
            <a:solidFill>
              <a:srgbClr val="0B0D4B"/>
            </a:solidFill>
            <a:round/>
            <a:headEnd/>
            <a:tailEnd/>
          </a:ln>
        </p:spPr>
      </p:cxnSp>
      <p:graphicFrame>
        <p:nvGraphicFramePr>
          <p:cNvPr id="2051" name="Object 3"/>
          <p:cNvGraphicFramePr>
            <a:graphicFrameLocks noChangeAspect="1"/>
          </p:cNvGraphicFramePr>
          <p:nvPr/>
        </p:nvGraphicFramePr>
        <p:xfrm>
          <a:off x="1290638" y="4241800"/>
          <a:ext cx="358775" cy="377825"/>
        </p:xfrm>
        <a:graphic>
          <a:graphicData uri="http://schemas.openxmlformats.org/presentationml/2006/ole">
            <p:oleObj spid="_x0000_s2051" name="Bitmap Image" r:id="rId5" imgW="657317" imgH="961905" progId="PBrush">
              <p:embed/>
            </p:oleObj>
          </a:graphicData>
        </a:graphic>
      </p:graphicFrame>
      <p:graphicFrame>
        <p:nvGraphicFramePr>
          <p:cNvPr id="2052" name="Object 4"/>
          <p:cNvGraphicFramePr>
            <a:graphicFrameLocks noChangeAspect="1"/>
          </p:cNvGraphicFramePr>
          <p:nvPr/>
        </p:nvGraphicFramePr>
        <p:xfrm>
          <a:off x="1938338" y="4170363"/>
          <a:ext cx="358775" cy="377825"/>
        </p:xfrm>
        <a:graphic>
          <a:graphicData uri="http://schemas.openxmlformats.org/presentationml/2006/ole">
            <p:oleObj spid="_x0000_s2052" name="Bitmap Image" r:id="rId6" imgW="657317" imgH="961905" progId="PBrush">
              <p:embed/>
            </p:oleObj>
          </a:graphicData>
        </a:graphic>
      </p:graphicFrame>
      <p:graphicFrame>
        <p:nvGraphicFramePr>
          <p:cNvPr id="2053" name="Object 5"/>
          <p:cNvGraphicFramePr>
            <a:graphicFrameLocks noChangeAspect="1"/>
          </p:cNvGraphicFramePr>
          <p:nvPr/>
        </p:nvGraphicFramePr>
        <p:xfrm>
          <a:off x="3162300" y="4170363"/>
          <a:ext cx="358775" cy="377825"/>
        </p:xfrm>
        <a:graphic>
          <a:graphicData uri="http://schemas.openxmlformats.org/presentationml/2006/ole">
            <p:oleObj spid="_x0000_s2053" name="Bitmap Image" r:id="rId7" imgW="1743318" imgH="1743318" progId="PBrush">
              <p:embed/>
            </p:oleObj>
          </a:graphicData>
        </a:graphic>
      </p:graphicFrame>
      <p:graphicFrame>
        <p:nvGraphicFramePr>
          <p:cNvPr id="2054" name="Object 6"/>
          <p:cNvGraphicFramePr>
            <a:graphicFrameLocks noChangeAspect="1"/>
          </p:cNvGraphicFramePr>
          <p:nvPr/>
        </p:nvGraphicFramePr>
        <p:xfrm>
          <a:off x="3811588" y="4241800"/>
          <a:ext cx="358775" cy="377825"/>
        </p:xfrm>
        <a:graphic>
          <a:graphicData uri="http://schemas.openxmlformats.org/presentationml/2006/ole">
            <p:oleObj spid="_x0000_s2054" name="Bitmap Image" r:id="rId8" imgW="657317" imgH="961905" progId="PBrush">
              <p:embed/>
            </p:oleObj>
          </a:graphicData>
        </a:graphic>
      </p:graphicFrame>
      <p:graphicFrame>
        <p:nvGraphicFramePr>
          <p:cNvPr id="2055" name="Object 7"/>
          <p:cNvGraphicFramePr>
            <a:graphicFrameLocks noChangeAspect="1"/>
          </p:cNvGraphicFramePr>
          <p:nvPr/>
        </p:nvGraphicFramePr>
        <p:xfrm>
          <a:off x="4459288" y="4241800"/>
          <a:ext cx="358775" cy="377825"/>
        </p:xfrm>
        <a:graphic>
          <a:graphicData uri="http://schemas.openxmlformats.org/presentationml/2006/ole">
            <p:oleObj spid="_x0000_s2055" name="Bitmap Image" r:id="rId9" imgW="657317" imgH="961905" progId="PBrush">
              <p:embed/>
            </p:oleObj>
          </a:graphicData>
        </a:graphic>
      </p:graphicFrame>
      <p:graphicFrame>
        <p:nvGraphicFramePr>
          <p:cNvPr id="2056" name="Object 8"/>
          <p:cNvGraphicFramePr>
            <a:graphicFrameLocks noChangeAspect="1"/>
          </p:cNvGraphicFramePr>
          <p:nvPr/>
        </p:nvGraphicFramePr>
        <p:xfrm>
          <a:off x="7715250" y="4429125"/>
          <a:ext cx="358775" cy="377825"/>
        </p:xfrm>
        <a:graphic>
          <a:graphicData uri="http://schemas.openxmlformats.org/presentationml/2006/ole">
            <p:oleObj spid="_x0000_s2056" name="Bitmap Image" r:id="rId10" imgW="657317" imgH="961905" progId="PBrush">
              <p:embed/>
            </p:oleObj>
          </a:graphicData>
        </a:graphic>
      </p:graphicFrame>
      <p:graphicFrame>
        <p:nvGraphicFramePr>
          <p:cNvPr id="2057" name="Object 9"/>
          <p:cNvGraphicFramePr>
            <a:graphicFrameLocks noChangeAspect="1"/>
          </p:cNvGraphicFramePr>
          <p:nvPr/>
        </p:nvGraphicFramePr>
        <p:xfrm>
          <a:off x="8215313" y="4214813"/>
          <a:ext cx="358775" cy="377825"/>
        </p:xfrm>
        <a:graphic>
          <a:graphicData uri="http://schemas.openxmlformats.org/presentationml/2006/ole">
            <p:oleObj spid="_x0000_s2057" name="Bitmap Image" r:id="rId11" imgW="657317" imgH="961905" progId="PBrush">
              <p:embed/>
            </p:oleObj>
          </a:graphicData>
        </a:graphic>
      </p:graphicFrame>
      <p:graphicFrame>
        <p:nvGraphicFramePr>
          <p:cNvPr id="2058" name="Object 10"/>
          <p:cNvGraphicFramePr>
            <a:graphicFrameLocks noChangeAspect="1"/>
          </p:cNvGraphicFramePr>
          <p:nvPr/>
        </p:nvGraphicFramePr>
        <p:xfrm>
          <a:off x="8643938" y="4214813"/>
          <a:ext cx="358775" cy="377825"/>
        </p:xfrm>
        <a:graphic>
          <a:graphicData uri="http://schemas.openxmlformats.org/presentationml/2006/ole">
            <p:oleObj spid="_x0000_s2058" name="Bitmap Image" r:id="rId12" imgW="657317" imgH="961905" progId="PBrush">
              <p:embed/>
            </p:oleObj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/>
              <a:t>Network handling</a:t>
            </a:r>
            <a:endParaRPr lang="sv-SE" dirty="0" smtClean="0"/>
          </a:p>
        </p:txBody>
      </p:sp>
      <p:sp>
        <p:nvSpPr>
          <p:cNvPr id="32771" name="Content Placeholder 5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sv-SE" sz="2400" smtClean="0"/>
              <a:t>All functions that can be performed locally can also be done to remote sites</a:t>
            </a:r>
          </a:p>
          <a:p>
            <a:pPr lvl="1"/>
            <a:r>
              <a:rPr lang="sv-SE" sz="1800" smtClean="0"/>
              <a:t>WinSetup</a:t>
            </a:r>
          </a:p>
          <a:p>
            <a:pPr lvl="2"/>
            <a:r>
              <a:rPr lang="sv-SE" sz="1400" smtClean="0"/>
              <a:t>Installation of tanks</a:t>
            </a:r>
          </a:p>
          <a:p>
            <a:pPr lvl="2"/>
            <a:r>
              <a:rPr lang="sv-SE" sz="1400" smtClean="0"/>
              <a:t>Installation and configuration of devices</a:t>
            </a:r>
          </a:p>
          <a:p>
            <a:pPr lvl="2"/>
            <a:r>
              <a:rPr lang="sv-SE" sz="1400" smtClean="0"/>
              <a:t>Setup protocols</a:t>
            </a:r>
          </a:p>
          <a:p>
            <a:pPr lvl="2"/>
            <a:r>
              <a:rPr lang="sv-SE" sz="1400" smtClean="0"/>
              <a:t>View real-time communication log</a:t>
            </a:r>
          </a:p>
          <a:p>
            <a:pPr lvl="1"/>
            <a:r>
              <a:rPr lang="sv-SE" sz="1800" smtClean="0"/>
              <a:t>WinOpi</a:t>
            </a:r>
          </a:p>
          <a:p>
            <a:pPr lvl="2"/>
            <a:r>
              <a:rPr lang="sv-SE" sz="1400" smtClean="0"/>
              <a:t>Display Tank Inventory information</a:t>
            </a:r>
          </a:p>
          <a:p>
            <a:pPr lvl="2"/>
            <a:r>
              <a:rPr lang="sv-SE" sz="1400" smtClean="0"/>
              <a:t>Alarm handling</a:t>
            </a:r>
          </a:p>
          <a:p>
            <a:pPr lvl="1"/>
            <a:r>
              <a:rPr lang="sv-SE" sz="1800" smtClean="0"/>
              <a:t>Connection of several servers at the same time</a:t>
            </a:r>
          </a:p>
        </p:txBody>
      </p:sp>
      <p:sp>
        <p:nvSpPr>
          <p:cNvPr id="3277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FC40B1BF-FFE3-43FA-AD95-4C498AF76A26}" type="slidenum">
              <a:rPr lang="en-US" smtClean="0"/>
              <a:pPr/>
              <a:t>15</a:t>
            </a:fld>
            <a:endParaRPr lang="en-US" smtClean="0"/>
          </a:p>
        </p:txBody>
      </p:sp>
      <p:pic>
        <p:nvPicPr>
          <p:cNvPr id="32773" name="Picture 18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5838825" y="1165225"/>
            <a:ext cx="2305050" cy="4427538"/>
          </a:xfr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4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57375" y="1928813"/>
            <a:ext cx="779463" cy="65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6" name="Picture 4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43625" y="1914525"/>
            <a:ext cx="779463" cy="65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7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80F61608-151D-4024-8287-A008EB6F9A65}" type="slidenum">
              <a:rPr lang="en-US" smtClean="0"/>
              <a:pPr/>
              <a:t>16</a:t>
            </a:fld>
            <a:endParaRPr lang="en-US" smtClean="0"/>
          </a:p>
        </p:txBody>
      </p:sp>
      <p:sp>
        <p:nvSpPr>
          <p:cNvPr id="624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sv-SE" dirty="0" smtClean="0"/>
              <a:t>TankMaster </a:t>
            </a:r>
            <a:r>
              <a:rPr lang="en-US" dirty="0" smtClean="0"/>
              <a:t>- In a Network</a:t>
            </a:r>
            <a:endParaRPr lang="sv-SE" dirty="0" smtClean="0"/>
          </a:p>
        </p:txBody>
      </p:sp>
      <p:sp>
        <p:nvSpPr>
          <p:cNvPr id="3079" name="Rectangle 1120"/>
          <p:cNvSpPr>
            <a:spLocks noChangeArrowheads="1"/>
          </p:cNvSpPr>
          <p:nvPr/>
        </p:nvSpPr>
        <p:spPr bwMode="auto">
          <a:xfrm>
            <a:off x="5248275" y="2565400"/>
            <a:ext cx="3444875" cy="1800225"/>
          </a:xfrm>
          <a:prstGeom prst="rect">
            <a:avLst/>
          </a:prstGeom>
          <a:solidFill>
            <a:srgbClr val="FFFFFF"/>
          </a:solidFill>
          <a:ln w="9525" cap="rnd">
            <a:solidFill>
              <a:srgbClr val="000000"/>
            </a:solidFill>
            <a:prstDash val="sysDot"/>
            <a:miter lim="800000"/>
            <a:headEnd/>
            <a:tailEnd/>
          </a:ln>
        </p:spPr>
        <p:txBody>
          <a:bodyPr lIns="91363" tIns="0" rIns="91363" bIns="45682"/>
          <a:lstStyle/>
          <a:p>
            <a:pPr>
              <a:buFontTx/>
              <a:buChar char="•"/>
            </a:pPr>
            <a:endParaRPr lang="en-GB" b="1"/>
          </a:p>
        </p:txBody>
      </p:sp>
      <p:graphicFrame>
        <p:nvGraphicFramePr>
          <p:cNvPr id="3074" name="Object 2"/>
          <p:cNvGraphicFramePr>
            <a:graphicFrameLocks noChangeAspect="1"/>
          </p:cNvGraphicFramePr>
          <p:nvPr>
            <p:ph sz="half" idx="1"/>
          </p:nvPr>
        </p:nvGraphicFramePr>
        <p:xfrm>
          <a:off x="2060575" y="3305175"/>
          <a:ext cx="814388" cy="808038"/>
        </p:xfrm>
        <a:graphic>
          <a:graphicData uri="http://schemas.openxmlformats.org/presentationml/2006/ole">
            <p:oleObj spid="_x0000_s3074" name="Bitmap Image" r:id="rId4" imgW="933580" imgH="781159" progId="PBrush">
              <p:embed/>
            </p:oleObj>
          </a:graphicData>
        </a:graphic>
      </p:graphicFrame>
      <p:sp>
        <p:nvSpPr>
          <p:cNvPr id="3080" name="Rectangle 1027"/>
          <p:cNvSpPr>
            <a:spLocks noChangeArrowheads="1"/>
          </p:cNvSpPr>
          <p:nvPr/>
        </p:nvSpPr>
        <p:spPr bwMode="auto">
          <a:xfrm>
            <a:off x="911225" y="4567238"/>
            <a:ext cx="3451225" cy="590550"/>
          </a:xfrm>
          <a:prstGeom prst="rect">
            <a:avLst/>
          </a:prstGeom>
          <a:solidFill>
            <a:srgbClr val="FFFFFF"/>
          </a:solidFill>
          <a:ln w="9525" cap="rnd">
            <a:solidFill>
              <a:srgbClr val="000000"/>
            </a:solidFill>
            <a:prstDash val="sysDot"/>
            <a:miter lim="800000"/>
            <a:headEnd/>
            <a:tailEnd/>
          </a:ln>
        </p:spPr>
        <p:txBody>
          <a:bodyPr tIns="0"/>
          <a:lstStyle/>
          <a:p>
            <a:endParaRPr lang="sv-SE"/>
          </a:p>
        </p:txBody>
      </p:sp>
      <p:sp>
        <p:nvSpPr>
          <p:cNvPr id="3081" name="Rectangle 1028"/>
          <p:cNvSpPr>
            <a:spLocks noChangeArrowheads="1"/>
          </p:cNvSpPr>
          <p:nvPr/>
        </p:nvSpPr>
        <p:spPr bwMode="auto">
          <a:xfrm>
            <a:off x="919163" y="2570163"/>
            <a:ext cx="3443287" cy="1798637"/>
          </a:xfrm>
          <a:prstGeom prst="rect">
            <a:avLst/>
          </a:prstGeom>
          <a:solidFill>
            <a:srgbClr val="FFFFFF"/>
          </a:solidFill>
          <a:ln w="9525" cap="rnd">
            <a:solidFill>
              <a:srgbClr val="000000"/>
            </a:solidFill>
            <a:prstDash val="sysDot"/>
            <a:miter lim="800000"/>
            <a:headEnd/>
            <a:tailEnd/>
          </a:ln>
        </p:spPr>
        <p:txBody>
          <a:bodyPr lIns="91363" tIns="0" rIns="91363" bIns="45682"/>
          <a:lstStyle/>
          <a:p>
            <a:pPr>
              <a:buFontTx/>
              <a:buChar char="•"/>
            </a:pPr>
            <a:endParaRPr lang="en-GB" b="1"/>
          </a:p>
        </p:txBody>
      </p:sp>
      <p:sp>
        <p:nvSpPr>
          <p:cNvPr id="3082" name="Text Box 1035"/>
          <p:cNvSpPr txBox="1">
            <a:spLocks noChangeArrowheads="1"/>
          </p:cNvSpPr>
          <p:nvPr/>
        </p:nvSpPr>
        <p:spPr bwMode="auto">
          <a:xfrm>
            <a:off x="974725" y="3827463"/>
            <a:ext cx="954088" cy="387350"/>
          </a:xfrm>
          <a:prstGeom prst="rect">
            <a:avLst/>
          </a:prstGeom>
          <a:solidFill>
            <a:srgbClr val="75B3B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lIns="91363" tIns="0" rIns="91363" bIns="45682"/>
          <a:lstStyle/>
          <a:p>
            <a:r>
              <a:rPr lang="en-AU" sz="1200" b="1"/>
              <a:t>Slave</a:t>
            </a:r>
          </a:p>
          <a:p>
            <a:r>
              <a:rPr lang="en-AU" sz="1200" b="1"/>
              <a:t>Servers</a:t>
            </a:r>
          </a:p>
        </p:txBody>
      </p:sp>
      <p:sp>
        <p:nvSpPr>
          <p:cNvPr id="3083" name="Text Box 1037"/>
          <p:cNvSpPr txBox="1">
            <a:spLocks noChangeArrowheads="1"/>
          </p:cNvSpPr>
          <p:nvPr/>
        </p:nvSpPr>
        <p:spPr bwMode="auto">
          <a:xfrm>
            <a:off x="760413" y="3306763"/>
            <a:ext cx="1239837" cy="19367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lIns="91363" tIns="0" rIns="91363" bIns="45682"/>
          <a:lstStyle/>
          <a:p>
            <a:r>
              <a:rPr lang="en-AU" sz="1200" b="1"/>
              <a:t>Server Side</a:t>
            </a:r>
            <a:endParaRPr lang="en-AU" sz="1200"/>
          </a:p>
        </p:txBody>
      </p:sp>
      <p:sp>
        <p:nvSpPr>
          <p:cNvPr id="3084" name="Text Box 1038"/>
          <p:cNvSpPr txBox="1">
            <a:spLocks noChangeArrowheads="1"/>
          </p:cNvSpPr>
          <p:nvPr/>
        </p:nvSpPr>
        <p:spPr bwMode="auto">
          <a:xfrm>
            <a:off x="760413" y="3084513"/>
            <a:ext cx="1239837" cy="13017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lIns="91363" tIns="0" rIns="91363" bIns="45682"/>
          <a:lstStyle/>
          <a:p>
            <a:r>
              <a:rPr lang="en-AU" sz="1200" b="1"/>
              <a:t>Client Side</a:t>
            </a:r>
            <a:endParaRPr lang="en-AU" sz="1200"/>
          </a:p>
        </p:txBody>
      </p:sp>
      <p:sp>
        <p:nvSpPr>
          <p:cNvPr id="3085" name="Line 1039"/>
          <p:cNvSpPr>
            <a:spLocks noChangeShapeType="1"/>
          </p:cNvSpPr>
          <p:nvPr/>
        </p:nvSpPr>
        <p:spPr bwMode="auto">
          <a:xfrm>
            <a:off x="1033463" y="3286125"/>
            <a:ext cx="3151187" cy="0"/>
          </a:xfrm>
          <a:prstGeom prst="line">
            <a:avLst/>
          </a:prstGeom>
          <a:noFill/>
          <a:ln w="9525">
            <a:solidFill>
              <a:srgbClr val="000000"/>
            </a:solidFill>
            <a:prstDash val="dash"/>
            <a:round/>
            <a:headEnd/>
            <a:tailEnd/>
          </a:ln>
        </p:spPr>
        <p:txBody>
          <a:bodyPr tIns="0"/>
          <a:lstStyle/>
          <a:p>
            <a:endParaRPr lang="sv-SE"/>
          </a:p>
        </p:txBody>
      </p:sp>
      <p:sp>
        <p:nvSpPr>
          <p:cNvPr id="3086" name="Line 1040"/>
          <p:cNvSpPr>
            <a:spLocks noChangeShapeType="1"/>
          </p:cNvSpPr>
          <p:nvPr/>
        </p:nvSpPr>
        <p:spPr bwMode="auto">
          <a:xfrm>
            <a:off x="2646363" y="4164013"/>
            <a:ext cx="0" cy="536575"/>
          </a:xfrm>
          <a:prstGeom prst="line">
            <a:avLst/>
          </a:prstGeom>
          <a:noFill/>
          <a:ln w="9525">
            <a:solidFill>
              <a:srgbClr val="000000"/>
            </a:solidFill>
            <a:prstDash val="lgDash"/>
            <a:round/>
            <a:headEnd/>
            <a:tailEnd/>
          </a:ln>
        </p:spPr>
        <p:txBody>
          <a:bodyPr tIns="0"/>
          <a:lstStyle/>
          <a:p>
            <a:endParaRPr lang="sv-SE"/>
          </a:p>
        </p:txBody>
      </p:sp>
      <p:sp>
        <p:nvSpPr>
          <p:cNvPr id="3087" name="Line 1041"/>
          <p:cNvSpPr>
            <a:spLocks noChangeShapeType="1"/>
          </p:cNvSpPr>
          <p:nvPr/>
        </p:nvSpPr>
        <p:spPr bwMode="auto">
          <a:xfrm>
            <a:off x="3859213" y="4164013"/>
            <a:ext cx="1587" cy="536575"/>
          </a:xfrm>
          <a:prstGeom prst="line">
            <a:avLst/>
          </a:prstGeom>
          <a:noFill/>
          <a:ln w="9525">
            <a:solidFill>
              <a:srgbClr val="000000"/>
            </a:solidFill>
            <a:prstDash val="lgDash"/>
            <a:round/>
            <a:headEnd/>
            <a:tailEnd/>
          </a:ln>
        </p:spPr>
        <p:txBody>
          <a:bodyPr tIns="0"/>
          <a:lstStyle/>
          <a:p>
            <a:endParaRPr lang="sv-SE"/>
          </a:p>
        </p:txBody>
      </p:sp>
      <p:sp>
        <p:nvSpPr>
          <p:cNvPr id="3088" name="Line 1042"/>
          <p:cNvSpPr>
            <a:spLocks noChangeShapeType="1"/>
          </p:cNvSpPr>
          <p:nvPr/>
        </p:nvSpPr>
        <p:spPr bwMode="auto">
          <a:xfrm>
            <a:off x="1414463" y="4164013"/>
            <a:ext cx="0" cy="536575"/>
          </a:xfrm>
          <a:prstGeom prst="line">
            <a:avLst/>
          </a:prstGeom>
          <a:noFill/>
          <a:ln w="9525">
            <a:solidFill>
              <a:srgbClr val="000000"/>
            </a:solidFill>
            <a:prstDash val="lgDash"/>
            <a:round/>
            <a:headEnd/>
            <a:tailEnd/>
          </a:ln>
        </p:spPr>
        <p:txBody>
          <a:bodyPr tIns="0"/>
          <a:lstStyle/>
          <a:p>
            <a:endParaRPr lang="sv-SE"/>
          </a:p>
        </p:txBody>
      </p:sp>
      <p:sp>
        <p:nvSpPr>
          <p:cNvPr id="3089" name="Text Box 1045"/>
          <p:cNvSpPr txBox="1">
            <a:spLocks noChangeArrowheads="1"/>
          </p:cNvSpPr>
          <p:nvPr/>
        </p:nvSpPr>
        <p:spPr bwMode="auto">
          <a:xfrm>
            <a:off x="1184275" y="2751138"/>
            <a:ext cx="958850" cy="249237"/>
          </a:xfrm>
          <a:prstGeom prst="rect">
            <a:avLst/>
          </a:prstGeom>
          <a:solidFill>
            <a:srgbClr val="FFCC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lIns="91363" tIns="0" rIns="91363" bIns="45682"/>
          <a:lstStyle/>
          <a:p>
            <a:r>
              <a:rPr lang="en-AU" sz="1200" b="1"/>
              <a:t>WinSetup</a:t>
            </a:r>
          </a:p>
        </p:txBody>
      </p:sp>
      <p:sp>
        <p:nvSpPr>
          <p:cNvPr id="3090" name="Text Box 1046"/>
          <p:cNvSpPr txBox="1">
            <a:spLocks noChangeArrowheads="1"/>
          </p:cNvSpPr>
          <p:nvPr/>
        </p:nvSpPr>
        <p:spPr bwMode="auto">
          <a:xfrm>
            <a:off x="3413125" y="2778125"/>
            <a:ext cx="754063" cy="214313"/>
          </a:xfrm>
          <a:prstGeom prst="rect">
            <a:avLst/>
          </a:prstGeom>
          <a:solidFill>
            <a:srgbClr val="FFCC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lIns="91363" tIns="0" rIns="91363" bIns="45682"/>
          <a:lstStyle/>
          <a:p>
            <a:r>
              <a:rPr lang="en-AU" sz="1200" b="1"/>
              <a:t>WinOPI</a:t>
            </a:r>
          </a:p>
        </p:txBody>
      </p:sp>
      <p:sp>
        <p:nvSpPr>
          <p:cNvPr id="3091" name="Line 1048"/>
          <p:cNvSpPr>
            <a:spLocks noChangeShapeType="1"/>
          </p:cNvSpPr>
          <p:nvPr/>
        </p:nvSpPr>
        <p:spPr bwMode="auto">
          <a:xfrm>
            <a:off x="1763713" y="2984500"/>
            <a:ext cx="592137" cy="506413"/>
          </a:xfrm>
          <a:prstGeom prst="line">
            <a:avLst/>
          </a:prstGeom>
          <a:noFill/>
          <a:ln w="3175">
            <a:solidFill>
              <a:srgbClr val="0B0D4B"/>
            </a:solidFill>
            <a:round/>
            <a:headEnd/>
            <a:tailEnd/>
          </a:ln>
        </p:spPr>
        <p:txBody>
          <a:bodyPr wrap="none" tIns="0" anchor="ctr"/>
          <a:lstStyle/>
          <a:p>
            <a:endParaRPr lang="sv-SE"/>
          </a:p>
        </p:txBody>
      </p:sp>
      <p:sp>
        <p:nvSpPr>
          <p:cNvPr id="3092" name="Line 1049"/>
          <p:cNvSpPr>
            <a:spLocks noChangeShapeType="1"/>
          </p:cNvSpPr>
          <p:nvPr/>
        </p:nvSpPr>
        <p:spPr bwMode="auto">
          <a:xfrm flipH="1">
            <a:off x="2982913" y="2984500"/>
            <a:ext cx="422275" cy="506413"/>
          </a:xfrm>
          <a:prstGeom prst="line">
            <a:avLst/>
          </a:prstGeom>
          <a:noFill/>
          <a:ln w="3175">
            <a:solidFill>
              <a:srgbClr val="0B0D4B"/>
            </a:solidFill>
            <a:round/>
            <a:headEnd/>
            <a:tailEnd/>
          </a:ln>
        </p:spPr>
        <p:txBody>
          <a:bodyPr wrap="none" tIns="0" anchor="ctr"/>
          <a:lstStyle/>
          <a:p>
            <a:endParaRPr lang="sv-SE"/>
          </a:p>
        </p:txBody>
      </p:sp>
      <p:sp>
        <p:nvSpPr>
          <p:cNvPr id="3093" name="Line 1051"/>
          <p:cNvSpPr>
            <a:spLocks noChangeShapeType="1"/>
          </p:cNvSpPr>
          <p:nvPr/>
        </p:nvSpPr>
        <p:spPr bwMode="auto">
          <a:xfrm flipH="1">
            <a:off x="1414463" y="3625850"/>
            <a:ext cx="752475" cy="201613"/>
          </a:xfrm>
          <a:prstGeom prst="line">
            <a:avLst/>
          </a:prstGeom>
          <a:noFill/>
          <a:ln w="3175">
            <a:solidFill>
              <a:srgbClr val="0B0D4B"/>
            </a:solidFill>
            <a:round/>
            <a:headEnd/>
            <a:tailEnd/>
          </a:ln>
        </p:spPr>
        <p:txBody>
          <a:bodyPr wrap="none" tIns="0" anchor="ctr"/>
          <a:lstStyle/>
          <a:p>
            <a:endParaRPr lang="sv-SE"/>
          </a:p>
        </p:txBody>
      </p:sp>
      <p:sp>
        <p:nvSpPr>
          <p:cNvPr id="3094" name="Line 1053"/>
          <p:cNvSpPr>
            <a:spLocks noChangeShapeType="1"/>
          </p:cNvSpPr>
          <p:nvPr/>
        </p:nvSpPr>
        <p:spPr bwMode="auto">
          <a:xfrm>
            <a:off x="2636838" y="3743325"/>
            <a:ext cx="0" cy="223838"/>
          </a:xfrm>
          <a:prstGeom prst="line">
            <a:avLst/>
          </a:prstGeom>
          <a:noFill/>
          <a:ln w="9525">
            <a:solidFill>
              <a:srgbClr val="0B0D4B"/>
            </a:solidFill>
            <a:round/>
            <a:headEnd/>
            <a:tailEnd/>
          </a:ln>
        </p:spPr>
        <p:txBody>
          <a:bodyPr wrap="none" anchor="ctr"/>
          <a:lstStyle/>
          <a:p>
            <a:endParaRPr lang="sv-SE"/>
          </a:p>
        </p:txBody>
      </p:sp>
      <p:sp>
        <p:nvSpPr>
          <p:cNvPr id="3095" name="Line 1057"/>
          <p:cNvSpPr>
            <a:spLocks noChangeShapeType="1"/>
          </p:cNvSpPr>
          <p:nvPr/>
        </p:nvSpPr>
        <p:spPr bwMode="auto">
          <a:xfrm flipH="1">
            <a:off x="2644775" y="1858963"/>
            <a:ext cx="0" cy="1636712"/>
          </a:xfrm>
          <a:prstGeom prst="line">
            <a:avLst/>
          </a:prstGeom>
          <a:noFill/>
          <a:ln w="9525">
            <a:solidFill>
              <a:srgbClr val="0B0D4B"/>
            </a:solidFill>
            <a:round/>
            <a:headEnd/>
            <a:tailEnd/>
          </a:ln>
        </p:spPr>
        <p:txBody>
          <a:bodyPr wrap="none" anchor="ctr"/>
          <a:lstStyle/>
          <a:p>
            <a:endParaRPr lang="sv-SE"/>
          </a:p>
        </p:txBody>
      </p:sp>
      <p:sp>
        <p:nvSpPr>
          <p:cNvPr id="3096" name="Text Box 1061"/>
          <p:cNvSpPr txBox="1">
            <a:spLocks noChangeArrowheads="1"/>
          </p:cNvSpPr>
          <p:nvPr/>
        </p:nvSpPr>
        <p:spPr bwMode="auto">
          <a:xfrm>
            <a:off x="919163" y="2354263"/>
            <a:ext cx="792162" cy="255587"/>
          </a:xfrm>
          <a:prstGeom prst="rect">
            <a:avLst/>
          </a:prstGeom>
          <a:noFill/>
          <a:ln w="63500">
            <a:noFill/>
            <a:miter lim="800000"/>
            <a:headEnd/>
            <a:tailEnd/>
          </a:ln>
        </p:spPr>
        <p:txBody>
          <a:bodyPr wrap="none" lIns="91363" tIns="45682" rIns="91363" bIns="45682">
            <a:spAutoFit/>
          </a:bodyPr>
          <a:lstStyle/>
          <a:p>
            <a:r>
              <a:rPr lang="sv-SE" sz="1200" b="1"/>
              <a:t>Server PC</a:t>
            </a:r>
            <a:endParaRPr lang="en-GB" sz="1200" b="1"/>
          </a:p>
        </p:txBody>
      </p:sp>
      <p:sp>
        <p:nvSpPr>
          <p:cNvPr id="3097" name="Text Box 1096"/>
          <p:cNvSpPr txBox="1">
            <a:spLocks noChangeArrowheads="1"/>
          </p:cNvSpPr>
          <p:nvPr/>
        </p:nvSpPr>
        <p:spPr bwMode="auto">
          <a:xfrm>
            <a:off x="5300663" y="2354263"/>
            <a:ext cx="750887" cy="255587"/>
          </a:xfrm>
          <a:prstGeom prst="rect">
            <a:avLst/>
          </a:prstGeom>
          <a:noFill/>
          <a:ln w="63500">
            <a:noFill/>
            <a:miter lim="800000"/>
            <a:headEnd/>
            <a:tailEnd/>
          </a:ln>
        </p:spPr>
        <p:txBody>
          <a:bodyPr wrap="none" lIns="91363" tIns="45682" rIns="91363" bIns="45682">
            <a:spAutoFit/>
          </a:bodyPr>
          <a:lstStyle/>
          <a:p>
            <a:r>
              <a:rPr lang="sv-SE" sz="1200" b="1"/>
              <a:t>Client PC</a:t>
            </a:r>
            <a:endParaRPr lang="en-GB" sz="1200" b="1"/>
          </a:p>
        </p:txBody>
      </p:sp>
      <p:sp>
        <p:nvSpPr>
          <p:cNvPr id="3098" name="Line 1097"/>
          <p:cNvSpPr>
            <a:spLocks noChangeShapeType="1"/>
          </p:cNvSpPr>
          <p:nvPr/>
        </p:nvSpPr>
        <p:spPr bwMode="auto">
          <a:xfrm>
            <a:off x="785813" y="1858963"/>
            <a:ext cx="796766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endParaRPr lang="sv-SE"/>
          </a:p>
        </p:txBody>
      </p:sp>
      <p:sp>
        <p:nvSpPr>
          <p:cNvPr id="3099" name="Text Box 1098"/>
          <p:cNvSpPr txBox="1">
            <a:spLocks noChangeArrowheads="1"/>
          </p:cNvSpPr>
          <p:nvPr/>
        </p:nvSpPr>
        <p:spPr bwMode="auto">
          <a:xfrm>
            <a:off x="852488" y="1571625"/>
            <a:ext cx="1089025" cy="255588"/>
          </a:xfrm>
          <a:prstGeom prst="rect">
            <a:avLst/>
          </a:prstGeom>
          <a:noFill/>
          <a:ln w="63500">
            <a:noFill/>
            <a:miter lim="800000"/>
            <a:headEnd/>
            <a:tailEnd/>
          </a:ln>
        </p:spPr>
        <p:txBody>
          <a:bodyPr wrap="none" lIns="91363" tIns="45682" rIns="91363" bIns="45682">
            <a:spAutoFit/>
          </a:bodyPr>
          <a:lstStyle/>
          <a:p>
            <a:r>
              <a:rPr lang="sv-SE" sz="1200" b="1"/>
              <a:t>LAN - Ethernet</a:t>
            </a:r>
            <a:endParaRPr lang="en-GB" sz="1200" b="1"/>
          </a:p>
        </p:txBody>
      </p:sp>
      <p:sp>
        <p:nvSpPr>
          <p:cNvPr id="3100" name="Line 1099"/>
          <p:cNvSpPr>
            <a:spLocks noChangeShapeType="1"/>
          </p:cNvSpPr>
          <p:nvPr/>
        </p:nvSpPr>
        <p:spPr bwMode="auto">
          <a:xfrm>
            <a:off x="6164263" y="2854325"/>
            <a:ext cx="1658937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endParaRPr lang="sv-SE"/>
          </a:p>
        </p:txBody>
      </p:sp>
      <p:sp>
        <p:nvSpPr>
          <p:cNvPr id="3101" name="Line 1100"/>
          <p:cNvSpPr>
            <a:spLocks noChangeShapeType="1"/>
          </p:cNvSpPr>
          <p:nvPr/>
        </p:nvSpPr>
        <p:spPr bwMode="auto">
          <a:xfrm flipV="1">
            <a:off x="6961188" y="1858963"/>
            <a:ext cx="0" cy="99536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endParaRPr lang="sv-SE"/>
          </a:p>
        </p:txBody>
      </p:sp>
      <p:sp>
        <p:nvSpPr>
          <p:cNvPr id="3102" name="Text Box 1111"/>
          <p:cNvSpPr txBox="1">
            <a:spLocks noChangeArrowheads="1"/>
          </p:cNvSpPr>
          <p:nvPr/>
        </p:nvSpPr>
        <p:spPr bwMode="auto">
          <a:xfrm>
            <a:off x="5387975" y="2751138"/>
            <a:ext cx="1041400" cy="177800"/>
          </a:xfrm>
          <a:prstGeom prst="rect">
            <a:avLst/>
          </a:prstGeom>
          <a:solidFill>
            <a:srgbClr val="FFCC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lIns="91363" tIns="0" rIns="91363" bIns="45682"/>
          <a:lstStyle/>
          <a:p>
            <a:r>
              <a:rPr lang="en-AU" sz="1200" b="1"/>
              <a:t>WinSetup</a:t>
            </a:r>
          </a:p>
        </p:txBody>
      </p:sp>
      <p:sp>
        <p:nvSpPr>
          <p:cNvPr id="3103" name="Text Box 1112"/>
          <p:cNvSpPr txBox="1">
            <a:spLocks noChangeArrowheads="1"/>
          </p:cNvSpPr>
          <p:nvPr/>
        </p:nvSpPr>
        <p:spPr bwMode="auto">
          <a:xfrm>
            <a:off x="7813675" y="2751138"/>
            <a:ext cx="754063" cy="214312"/>
          </a:xfrm>
          <a:prstGeom prst="rect">
            <a:avLst/>
          </a:prstGeom>
          <a:solidFill>
            <a:srgbClr val="FFCC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lIns="91363" tIns="0" rIns="91363" bIns="45682"/>
          <a:lstStyle/>
          <a:p>
            <a:r>
              <a:rPr lang="en-AU" sz="1200" b="1"/>
              <a:t>WinOPI</a:t>
            </a:r>
          </a:p>
        </p:txBody>
      </p:sp>
      <p:sp>
        <p:nvSpPr>
          <p:cNvPr id="3104" name="Text Box 1113"/>
          <p:cNvSpPr txBox="1">
            <a:spLocks noChangeArrowheads="1"/>
          </p:cNvSpPr>
          <p:nvPr/>
        </p:nvSpPr>
        <p:spPr bwMode="auto">
          <a:xfrm>
            <a:off x="2184400" y="3827463"/>
            <a:ext cx="887413" cy="387350"/>
          </a:xfrm>
          <a:prstGeom prst="rect">
            <a:avLst/>
          </a:prstGeom>
          <a:solidFill>
            <a:srgbClr val="75B3B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lIns="91363" tIns="0" rIns="91363" bIns="45682"/>
          <a:lstStyle/>
          <a:p>
            <a:r>
              <a:rPr lang="en-AU" sz="1200" b="1"/>
              <a:t>Modbus Master</a:t>
            </a:r>
          </a:p>
        </p:txBody>
      </p:sp>
      <p:sp>
        <p:nvSpPr>
          <p:cNvPr id="3105" name="Text Box 1114"/>
          <p:cNvSpPr txBox="1">
            <a:spLocks noChangeArrowheads="1"/>
          </p:cNvSpPr>
          <p:nvPr/>
        </p:nvSpPr>
        <p:spPr bwMode="auto">
          <a:xfrm>
            <a:off x="3403600" y="3827463"/>
            <a:ext cx="954088" cy="387350"/>
          </a:xfrm>
          <a:prstGeom prst="rect">
            <a:avLst/>
          </a:prstGeom>
          <a:solidFill>
            <a:srgbClr val="75B3B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lIns="91363" tIns="0" rIns="91363" bIns="45682"/>
          <a:lstStyle/>
          <a:p>
            <a:r>
              <a:rPr lang="en-AU" sz="1200" b="1"/>
              <a:t>Master Servers</a:t>
            </a:r>
          </a:p>
        </p:txBody>
      </p:sp>
      <p:sp>
        <p:nvSpPr>
          <p:cNvPr id="3106" name="Text Box 1115"/>
          <p:cNvSpPr txBox="1">
            <a:spLocks noChangeArrowheads="1"/>
          </p:cNvSpPr>
          <p:nvPr/>
        </p:nvSpPr>
        <p:spPr bwMode="auto">
          <a:xfrm>
            <a:off x="3403600" y="4700588"/>
            <a:ext cx="882650" cy="371475"/>
          </a:xfrm>
          <a:prstGeom prst="rect">
            <a:avLst/>
          </a:prstGeom>
          <a:solidFill>
            <a:srgbClr val="DDDDDD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lIns="91363" tIns="0" rIns="91363" bIns="45682"/>
          <a:lstStyle/>
          <a:p>
            <a:r>
              <a:rPr lang="en-AU" sz="1200" b="1"/>
              <a:t>External Device</a:t>
            </a:r>
          </a:p>
        </p:txBody>
      </p:sp>
      <p:sp>
        <p:nvSpPr>
          <p:cNvPr id="3107" name="Text Box 1116"/>
          <p:cNvSpPr txBox="1">
            <a:spLocks noChangeArrowheads="1"/>
          </p:cNvSpPr>
          <p:nvPr/>
        </p:nvSpPr>
        <p:spPr bwMode="auto">
          <a:xfrm>
            <a:off x="2184400" y="4700588"/>
            <a:ext cx="887413" cy="371475"/>
          </a:xfrm>
          <a:prstGeom prst="rect">
            <a:avLst/>
          </a:prstGeom>
          <a:solidFill>
            <a:srgbClr val="DDDDDD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lIns="91363" tIns="0" rIns="91363" bIns="45682"/>
          <a:lstStyle/>
          <a:p>
            <a:r>
              <a:rPr lang="en-AU" sz="1200" b="1"/>
              <a:t>Slave Device</a:t>
            </a:r>
          </a:p>
        </p:txBody>
      </p:sp>
      <p:sp>
        <p:nvSpPr>
          <p:cNvPr id="3108" name="Text Box 1117"/>
          <p:cNvSpPr txBox="1">
            <a:spLocks noChangeArrowheads="1"/>
          </p:cNvSpPr>
          <p:nvPr/>
        </p:nvSpPr>
        <p:spPr bwMode="auto">
          <a:xfrm>
            <a:off x="965200" y="4700588"/>
            <a:ext cx="963613" cy="371475"/>
          </a:xfrm>
          <a:prstGeom prst="rect">
            <a:avLst/>
          </a:prstGeom>
          <a:solidFill>
            <a:srgbClr val="DDDDDD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lIns="91363" tIns="0" rIns="91363" bIns="45682"/>
          <a:lstStyle/>
          <a:p>
            <a:r>
              <a:rPr lang="en-AU" sz="1200" b="1"/>
              <a:t>DCS, HOST</a:t>
            </a:r>
          </a:p>
        </p:txBody>
      </p:sp>
      <p:sp>
        <p:nvSpPr>
          <p:cNvPr id="3109" name="Text Box 1118"/>
          <p:cNvSpPr txBox="1">
            <a:spLocks noChangeArrowheads="1"/>
          </p:cNvSpPr>
          <p:nvPr/>
        </p:nvSpPr>
        <p:spPr bwMode="auto">
          <a:xfrm>
            <a:off x="5286375" y="3294063"/>
            <a:ext cx="1131888" cy="134937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lIns="91363" tIns="0" rIns="91363" bIns="45682"/>
          <a:lstStyle/>
          <a:p>
            <a:r>
              <a:rPr lang="en-AU" sz="1200" b="1"/>
              <a:t>Server Side</a:t>
            </a:r>
            <a:endParaRPr lang="en-AU" sz="1200"/>
          </a:p>
        </p:txBody>
      </p:sp>
      <p:sp>
        <p:nvSpPr>
          <p:cNvPr id="3110" name="Text Box 1119"/>
          <p:cNvSpPr txBox="1">
            <a:spLocks noChangeArrowheads="1"/>
          </p:cNvSpPr>
          <p:nvPr/>
        </p:nvSpPr>
        <p:spPr bwMode="auto">
          <a:xfrm>
            <a:off x="5214938" y="3071813"/>
            <a:ext cx="1285875" cy="14287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lIns="91363" tIns="0" rIns="91363" bIns="45682"/>
          <a:lstStyle/>
          <a:p>
            <a:r>
              <a:rPr lang="en-AU" sz="1200" b="1"/>
              <a:t>Client Side</a:t>
            </a:r>
            <a:endParaRPr lang="en-AU" sz="1200"/>
          </a:p>
        </p:txBody>
      </p:sp>
      <p:sp>
        <p:nvSpPr>
          <p:cNvPr id="3111" name="Line 1077"/>
          <p:cNvSpPr>
            <a:spLocks noChangeShapeType="1"/>
          </p:cNvSpPr>
          <p:nvPr/>
        </p:nvSpPr>
        <p:spPr bwMode="auto">
          <a:xfrm>
            <a:off x="5414963" y="3298825"/>
            <a:ext cx="3151187" cy="0"/>
          </a:xfrm>
          <a:prstGeom prst="line">
            <a:avLst/>
          </a:prstGeom>
          <a:noFill/>
          <a:ln w="9525">
            <a:solidFill>
              <a:srgbClr val="000000"/>
            </a:solidFill>
            <a:prstDash val="dash"/>
            <a:round/>
            <a:headEnd/>
            <a:tailEnd/>
          </a:ln>
        </p:spPr>
        <p:txBody>
          <a:bodyPr tIns="0"/>
          <a:lstStyle/>
          <a:p>
            <a:endParaRPr lang="sv-SE"/>
          </a:p>
        </p:txBody>
      </p:sp>
      <p:sp>
        <p:nvSpPr>
          <p:cNvPr id="3112" name="Line 1122"/>
          <p:cNvSpPr>
            <a:spLocks noChangeShapeType="1"/>
          </p:cNvSpPr>
          <p:nvPr/>
        </p:nvSpPr>
        <p:spPr bwMode="auto">
          <a:xfrm>
            <a:off x="3170238" y="3625850"/>
            <a:ext cx="690562" cy="20161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lIns="91363" tIns="0" rIns="91363" bIns="45682"/>
          <a:lstStyle/>
          <a:p>
            <a:endParaRPr lang="sv-SE"/>
          </a:p>
        </p:txBody>
      </p:sp>
      <p:sp>
        <p:nvSpPr>
          <p:cNvPr id="3113" name="Text Box 1033"/>
          <p:cNvSpPr txBox="1">
            <a:spLocks noChangeArrowheads="1"/>
          </p:cNvSpPr>
          <p:nvPr/>
        </p:nvSpPr>
        <p:spPr bwMode="auto">
          <a:xfrm>
            <a:off x="2000250" y="3490913"/>
            <a:ext cx="1265238" cy="223837"/>
          </a:xfrm>
          <a:prstGeom prst="rect">
            <a:avLst/>
          </a:prstGeom>
          <a:solidFill>
            <a:srgbClr val="FF66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lIns="91363" tIns="0" rIns="91363" bIns="45682"/>
          <a:lstStyle/>
          <a:p>
            <a:r>
              <a:rPr lang="en-AU" sz="1200" b="1"/>
              <a:t>Tank Server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sv-SE" dirty="0" smtClean="0"/>
              <a:t>TM - Protection Levels</a:t>
            </a:r>
          </a:p>
        </p:txBody>
      </p:sp>
      <p:sp>
        <p:nvSpPr>
          <p:cNvPr id="33795" name="Content Placeholder 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sv-SE" sz="2000" smtClean="0"/>
              <a:t>Administrator</a:t>
            </a:r>
          </a:p>
          <a:p>
            <a:pPr lvl="1"/>
            <a:r>
              <a:rPr lang="sv-SE" sz="1600" smtClean="0"/>
              <a:t>Default password: </a:t>
            </a:r>
            <a:r>
              <a:rPr lang="sv-SE" sz="1600" b="1" smtClean="0"/>
              <a:t>admin</a:t>
            </a:r>
          </a:p>
          <a:p>
            <a:pPr lvl="1"/>
            <a:r>
              <a:rPr lang="sv-SE" sz="1600" smtClean="0"/>
              <a:t>Network configuration</a:t>
            </a:r>
          </a:p>
          <a:p>
            <a:pPr lvl="1"/>
            <a:r>
              <a:rPr lang="sv-SE" sz="1600" smtClean="0"/>
              <a:t>User accounts</a:t>
            </a:r>
          </a:p>
          <a:p>
            <a:r>
              <a:rPr lang="sv-SE" sz="2000" smtClean="0"/>
              <a:t>Supervisor</a:t>
            </a:r>
          </a:p>
          <a:p>
            <a:pPr lvl="1"/>
            <a:r>
              <a:rPr lang="sv-SE" sz="1600" smtClean="0"/>
              <a:t>Default password: </a:t>
            </a:r>
            <a:r>
              <a:rPr lang="sv-SE" sz="1600" b="1" smtClean="0"/>
              <a:t>super</a:t>
            </a:r>
          </a:p>
          <a:p>
            <a:pPr lvl="1"/>
            <a:r>
              <a:rPr lang="sv-SE" sz="1600" smtClean="0"/>
              <a:t>Configuration of system, protocols, devices and tanks</a:t>
            </a:r>
          </a:p>
          <a:p>
            <a:pPr lvl="1"/>
            <a:r>
              <a:rPr lang="sv-SE" sz="1600" smtClean="0"/>
              <a:t>Tools, Closing WinOpi, Creating Alarm Groups</a:t>
            </a:r>
          </a:p>
          <a:p>
            <a:r>
              <a:rPr lang="sv-SE" sz="2000" smtClean="0"/>
              <a:t>Operator</a:t>
            </a:r>
          </a:p>
          <a:p>
            <a:pPr lvl="1"/>
            <a:r>
              <a:rPr lang="sv-SE" sz="1600" smtClean="0"/>
              <a:t>Default password: </a:t>
            </a:r>
            <a:r>
              <a:rPr lang="sv-SE" sz="1600" b="1" smtClean="0"/>
              <a:t>oper</a:t>
            </a:r>
          </a:p>
          <a:p>
            <a:pPr lvl="1"/>
            <a:r>
              <a:rPr lang="sv-SE" sz="1600" smtClean="0"/>
              <a:t>Entry functions, creating groups, accepting alarms</a:t>
            </a:r>
          </a:p>
          <a:p>
            <a:r>
              <a:rPr lang="sv-SE" sz="2000" smtClean="0"/>
              <a:t>Wiew Only</a:t>
            </a:r>
          </a:p>
          <a:p>
            <a:pPr lvl="1"/>
            <a:r>
              <a:rPr lang="sv-SE" sz="1600" smtClean="0"/>
              <a:t>Default password: </a:t>
            </a:r>
            <a:r>
              <a:rPr lang="sv-SE" sz="1600" b="1" smtClean="0"/>
              <a:t>view</a:t>
            </a:r>
          </a:p>
        </p:txBody>
      </p:sp>
      <p:sp>
        <p:nvSpPr>
          <p:cNvPr id="33796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AD9B6367-1EF8-48BF-9050-8CD010D9742C}" type="slidenum">
              <a:rPr lang="en-US" smtClean="0"/>
              <a:pPr/>
              <a:t>17</a:t>
            </a:fld>
            <a:endParaRPr lang="en-US" smtClean="0"/>
          </a:p>
        </p:txBody>
      </p:sp>
      <p:pic>
        <p:nvPicPr>
          <p:cNvPr id="33797" name="Picture 9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643563" y="1214438"/>
            <a:ext cx="2955925" cy="2913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798" name="Picture 1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43563" y="4357688"/>
            <a:ext cx="2925762" cy="134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sv-SE" dirty="0" smtClean="0"/>
              <a:t>TM - Protection Levels</a:t>
            </a:r>
          </a:p>
        </p:txBody>
      </p:sp>
      <p:sp>
        <p:nvSpPr>
          <p:cNvPr id="4102" name="Content Placeholder 10"/>
          <p:cNvSpPr>
            <a:spLocks noGrp="1"/>
          </p:cNvSpPr>
          <p:nvPr>
            <p:ph sz="half" idx="1"/>
          </p:nvPr>
        </p:nvSpPr>
        <p:spPr>
          <a:xfrm>
            <a:off x="571500" y="1206500"/>
            <a:ext cx="4214813" cy="4546600"/>
          </a:xfrm>
        </p:spPr>
        <p:txBody>
          <a:bodyPr/>
          <a:lstStyle/>
          <a:p>
            <a:r>
              <a:rPr lang="sv-SE" sz="1800" smtClean="0"/>
              <a:t>User Manager</a:t>
            </a:r>
          </a:p>
          <a:p>
            <a:pPr lvl="1"/>
            <a:r>
              <a:rPr lang="sv-SE" sz="1600" smtClean="0"/>
              <a:t>Manage user account</a:t>
            </a:r>
          </a:p>
          <a:p>
            <a:pPr lvl="1"/>
            <a:r>
              <a:rPr lang="sv-SE" sz="1600" smtClean="0"/>
              <a:t>Add/remove user accounts</a:t>
            </a:r>
          </a:p>
          <a:p>
            <a:pPr lvl="1"/>
            <a:r>
              <a:rPr lang="sv-SE" sz="1600" smtClean="0"/>
              <a:t>Change user level</a:t>
            </a:r>
          </a:p>
          <a:p>
            <a:r>
              <a:rPr lang="sv-SE" sz="1800" smtClean="0"/>
              <a:t>Protection Level</a:t>
            </a:r>
          </a:p>
          <a:p>
            <a:pPr lvl="1"/>
            <a:r>
              <a:rPr lang="sv-SE" sz="1600" smtClean="0"/>
              <a:t>Possible to set access level</a:t>
            </a:r>
          </a:p>
          <a:p>
            <a:pPr lvl="2"/>
            <a:r>
              <a:rPr lang="sv-SE" sz="1200" smtClean="0"/>
              <a:t>Accepting alarms</a:t>
            </a:r>
          </a:p>
          <a:p>
            <a:pPr lvl="2"/>
            <a:r>
              <a:rPr lang="sv-SE" sz="1200" smtClean="0"/>
              <a:t>Report handling</a:t>
            </a:r>
          </a:p>
          <a:p>
            <a:pPr lvl="2"/>
            <a:r>
              <a:rPr lang="sv-SE" sz="1200" smtClean="0"/>
              <a:t>All windows in TankMaster</a:t>
            </a:r>
          </a:p>
          <a:p>
            <a:r>
              <a:rPr lang="sv-SE" sz="1800" smtClean="0"/>
              <a:t>Possible to lock PC to only run WinOpi</a:t>
            </a:r>
          </a:p>
          <a:p>
            <a:pPr lvl="1"/>
            <a:r>
              <a:rPr lang="sv-SE" sz="1600" smtClean="0"/>
              <a:t>WinOpi always run maximized</a:t>
            </a:r>
          </a:p>
          <a:p>
            <a:pPr lvl="1"/>
            <a:r>
              <a:rPr lang="sv-SE" sz="1600" smtClean="0"/>
              <a:t>Not possible to change ot any other program</a:t>
            </a:r>
          </a:p>
          <a:p>
            <a:r>
              <a:rPr lang="sv-SE" sz="1800" smtClean="0"/>
              <a:t>Audit Log</a:t>
            </a:r>
          </a:p>
          <a:p>
            <a:pPr lvl="1"/>
            <a:r>
              <a:rPr lang="sv-SE" sz="1600" smtClean="0"/>
              <a:t>Log all actions done by operator logged in</a:t>
            </a:r>
          </a:p>
        </p:txBody>
      </p:sp>
      <p:sp>
        <p:nvSpPr>
          <p:cNvPr id="4103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10D3BEF4-03CA-4A17-8FF7-3A9F5AE77365}" type="slidenum">
              <a:rPr lang="en-US" smtClean="0"/>
              <a:pPr/>
              <a:t>18</a:t>
            </a:fld>
            <a:endParaRPr lang="en-US" smtClean="0"/>
          </a:p>
        </p:txBody>
      </p:sp>
      <p:graphicFrame>
        <p:nvGraphicFramePr>
          <p:cNvPr id="13" name="Object 2"/>
          <p:cNvGraphicFramePr>
            <a:graphicFrameLocks noChangeAspect="1"/>
          </p:cNvGraphicFramePr>
          <p:nvPr/>
        </p:nvGraphicFramePr>
        <p:xfrm>
          <a:off x="4605338" y="1203325"/>
          <a:ext cx="4324350" cy="2555875"/>
        </p:xfrm>
        <a:graphic>
          <a:graphicData uri="http://schemas.openxmlformats.org/presentationml/2006/ole">
            <p:oleObj spid="_x0000_s4098" name="Bitmap Image" r:id="rId4" imgW="6961905" imgH="4114286" progId="PBrush">
              <p:embed/>
            </p:oleObj>
          </a:graphicData>
        </a:graphic>
      </p:graphicFrame>
      <p:graphicFrame>
        <p:nvGraphicFramePr>
          <p:cNvPr id="14" name="Object 3"/>
          <p:cNvGraphicFramePr>
            <a:graphicFrameLocks noChangeAspect="1"/>
          </p:cNvGraphicFramePr>
          <p:nvPr/>
        </p:nvGraphicFramePr>
        <p:xfrm>
          <a:off x="4921250" y="1922463"/>
          <a:ext cx="4010025" cy="3124200"/>
        </p:xfrm>
        <a:graphic>
          <a:graphicData uri="http://schemas.openxmlformats.org/presentationml/2006/ole">
            <p:oleObj spid="_x0000_s4099" name="Bitmap Image" r:id="rId5" imgW="5249008" imgH="4086795" progId="PBrush">
              <p:embed/>
            </p:oleObj>
          </a:graphicData>
        </a:graphic>
      </p:graphicFrame>
      <p:pic>
        <p:nvPicPr>
          <p:cNvPr id="15" name="Picture 11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286500" y="2643188"/>
            <a:ext cx="2459038" cy="1131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16" name="Object 4"/>
          <p:cNvGraphicFramePr>
            <a:graphicFrameLocks noChangeAspect="1"/>
          </p:cNvGraphicFramePr>
          <p:nvPr/>
        </p:nvGraphicFramePr>
        <p:xfrm>
          <a:off x="4857750" y="3000375"/>
          <a:ext cx="2376488" cy="3317875"/>
        </p:xfrm>
        <a:graphic>
          <a:graphicData uri="http://schemas.openxmlformats.org/presentationml/2006/ole">
            <p:oleObj spid="_x0000_s4100" name="Bitmap Image" r:id="rId7" imgW="2980952" imgH="4161905" progId="PBrush">
              <p:embed/>
            </p:oleObj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sv-SE" dirty="0" smtClean="0"/>
              <a:t>TM Redundant System</a:t>
            </a:r>
          </a:p>
        </p:txBody>
      </p:sp>
      <p:sp>
        <p:nvSpPr>
          <p:cNvPr id="34819" name="Content Placeholder 1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smtClean="0"/>
              <a:t>A redundant system gives</a:t>
            </a:r>
          </a:p>
          <a:p>
            <a:pPr lvl="1"/>
            <a:r>
              <a:rPr lang="sv-SE" smtClean="0"/>
              <a:t>High availability</a:t>
            </a:r>
          </a:p>
          <a:p>
            <a:pPr lvl="1"/>
            <a:r>
              <a:rPr lang="sv-SE" smtClean="0"/>
              <a:t>No work stop</a:t>
            </a:r>
          </a:p>
          <a:p>
            <a:pPr lvl="1"/>
            <a:r>
              <a:rPr lang="sv-SE" smtClean="0"/>
              <a:t>No data loss</a:t>
            </a:r>
          </a:p>
          <a:p>
            <a:r>
              <a:rPr lang="sv-SE" smtClean="0"/>
              <a:t>Redundancy for:</a:t>
            </a:r>
          </a:p>
          <a:p>
            <a:pPr lvl="1"/>
            <a:r>
              <a:rPr lang="sv-SE" smtClean="0"/>
              <a:t>Inventory calculations</a:t>
            </a:r>
          </a:p>
          <a:p>
            <a:pPr lvl="1"/>
            <a:r>
              <a:rPr lang="sv-SE" smtClean="0"/>
              <a:t>Alarm handling</a:t>
            </a:r>
          </a:p>
          <a:p>
            <a:pPr lvl="1"/>
            <a:r>
              <a:rPr lang="sv-SE" smtClean="0"/>
              <a:t>Batch handling</a:t>
            </a:r>
          </a:p>
        </p:txBody>
      </p:sp>
      <p:sp>
        <p:nvSpPr>
          <p:cNvPr id="3482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34F7DD75-A4F6-4545-84B8-8096AA69F29C}" type="slidenum">
              <a:rPr lang="en-US" smtClean="0"/>
              <a:pPr/>
              <a:t>19</a:t>
            </a:fld>
            <a:endParaRPr lang="en-US" smtClean="0"/>
          </a:p>
        </p:txBody>
      </p:sp>
      <p:pic>
        <p:nvPicPr>
          <p:cNvPr id="34821" name="Picture 1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57813" y="1285875"/>
            <a:ext cx="3467100" cy="3829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sv-SE" dirty="0" smtClean="0"/>
              <a:t>Lesson Goals</a:t>
            </a:r>
          </a:p>
        </p:txBody>
      </p:sp>
      <p:sp>
        <p:nvSpPr>
          <p:cNvPr id="22531" name="Content Placeholder 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sv-SE" dirty="0" smtClean="0"/>
              <a:t>Get basic knowledge about the TankMaster Software</a:t>
            </a:r>
          </a:p>
          <a:p>
            <a:pPr lvl="1"/>
            <a:r>
              <a:rPr lang="sv-SE" dirty="0" smtClean="0"/>
              <a:t>What is TankMaster?</a:t>
            </a:r>
          </a:p>
          <a:p>
            <a:pPr lvl="1"/>
            <a:r>
              <a:rPr lang="sv-SE" dirty="0" smtClean="0"/>
              <a:t>How does TankMaster work?</a:t>
            </a:r>
          </a:p>
          <a:p>
            <a:pPr lvl="1"/>
            <a:r>
              <a:rPr lang="sv-SE" dirty="0" smtClean="0"/>
              <a:t>Which operations are available?</a:t>
            </a:r>
          </a:p>
          <a:p>
            <a:pPr lvl="1"/>
            <a:r>
              <a:rPr lang="sv-SE" dirty="0" smtClean="0"/>
              <a:t>How to install TankMaster </a:t>
            </a:r>
          </a:p>
        </p:txBody>
      </p:sp>
      <p:sp>
        <p:nvSpPr>
          <p:cNvPr id="2253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97F8C3B4-9F30-4E2A-A6D4-3C8DC5256ADD}" type="slidenum">
              <a:rPr lang="en-US" smtClean="0"/>
              <a:pPr/>
              <a:t>2</a:t>
            </a:fld>
            <a:endParaRPr lang="en-US" smtClean="0"/>
          </a:p>
        </p:txBody>
      </p:sp>
      <p:pic>
        <p:nvPicPr>
          <p:cNvPr id="22533" name="Picture 1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4819650" y="2435225"/>
            <a:ext cx="4095750" cy="2089150"/>
          </a:xfrm>
          <a:noFill/>
        </p:spPr>
      </p:pic>
    </p:spTree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sv-SE" dirty="0" smtClean="0"/>
              <a:t>TM Redundancy Normal operation</a:t>
            </a:r>
          </a:p>
        </p:txBody>
      </p:sp>
      <p:sp>
        <p:nvSpPr>
          <p:cNvPr id="5124" name="Content Placeholder 5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sv-SE" sz="2000" smtClean="0"/>
              <a:t>WinOpi clients are always connected to primary server</a:t>
            </a:r>
          </a:p>
          <a:p>
            <a:pPr lvl="1"/>
            <a:r>
              <a:rPr lang="sv-SE" sz="1600" smtClean="0"/>
              <a:t>Auto detect Primary/Backup</a:t>
            </a:r>
          </a:p>
          <a:p>
            <a:pPr lvl="1"/>
            <a:r>
              <a:rPr lang="sv-SE" sz="1600" smtClean="0"/>
              <a:t>Tankserver and Batchserver</a:t>
            </a:r>
          </a:p>
          <a:p>
            <a:r>
              <a:rPr lang="sv-SE" sz="2000" smtClean="0"/>
              <a:t>Data is replicated from primary to backup</a:t>
            </a:r>
          </a:p>
          <a:p>
            <a:pPr lvl="1"/>
            <a:r>
              <a:rPr lang="sv-SE" sz="1600" smtClean="0"/>
              <a:t>Only configure devices on one PC</a:t>
            </a:r>
          </a:p>
          <a:p>
            <a:pPr lvl="1"/>
            <a:r>
              <a:rPr lang="sv-SE" sz="1600" smtClean="0"/>
              <a:t>Installation of new devices and tanks is possible</a:t>
            </a:r>
          </a:p>
          <a:p>
            <a:r>
              <a:rPr lang="sv-SE" sz="2000" smtClean="0"/>
              <a:t>Tankservers work in ”Hot Redundancy”</a:t>
            </a:r>
          </a:p>
          <a:p>
            <a:pPr lvl="1"/>
            <a:r>
              <a:rPr lang="sv-SE" sz="1600" smtClean="0"/>
              <a:t>Both servers are polling data from FCU</a:t>
            </a:r>
          </a:p>
          <a:p>
            <a:pPr lvl="1"/>
            <a:r>
              <a:rPr lang="sv-SE" sz="1600" smtClean="0"/>
              <a:t>Online data from field is polled from both servers</a:t>
            </a:r>
          </a:p>
        </p:txBody>
      </p:sp>
      <p:sp>
        <p:nvSpPr>
          <p:cNvPr id="5125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A5393DDA-5F26-4CAA-A7FE-250B2BA46C05}" type="slidenum">
              <a:rPr lang="en-US" smtClean="0"/>
              <a:pPr/>
              <a:t>20</a:t>
            </a:fld>
            <a:endParaRPr lang="en-US" smtClean="0"/>
          </a:p>
        </p:txBody>
      </p:sp>
      <p:graphicFrame>
        <p:nvGraphicFramePr>
          <p:cNvPr id="5122" name="Object 2"/>
          <p:cNvGraphicFramePr>
            <a:graphicFrameLocks noChangeAspect="1"/>
          </p:cNvGraphicFramePr>
          <p:nvPr>
            <p:ph sz="half" idx="2"/>
          </p:nvPr>
        </p:nvGraphicFramePr>
        <p:xfrm>
          <a:off x="4973638" y="1206500"/>
          <a:ext cx="3787775" cy="4546600"/>
        </p:xfrm>
        <a:graphic>
          <a:graphicData uri="http://schemas.openxmlformats.org/presentationml/2006/ole">
            <p:oleObj spid="_x0000_s5122" name="Bitmap Image" r:id="rId3" imgW="4238095" imgH="5087060" progId="PBrush">
              <p:embed/>
            </p:oleObj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1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14875" y="1143000"/>
            <a:ext cx="4000500" cy="4543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24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sv-SE" dirty="0" smtClean="0"/>
              <a:t>Complete Redundant System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sv-SE" sz="1600" smtClean="0"/>
              <a:t>Vital parts exist in pair</a:t>
            </a:r>
          </a:p>
          <a:p>
            <a:pPr lvl="1"/>
            <a:r>
              <a:rPr lang="sv-SE" sz="1400" smtClean="0"/>
              <a:t>If one part fails the other takes over automatically</a:t>
            </a:r>
          </a:p>
          <a:p>
            <a:pPr lvl="1"/>
            <a:r>
              <a:rPr lang="sv-SE" sz="1400" smtClean="0"/>
              <a:t>”hot redundancy”</a:t>
            </a:r>
          </a:p>
          <a:p>
            <a:r>
              <a:rPr lang="sv-SE" sz="1600" smtClean="0"/>
              <a:t>Switch Redundancy</a:t>
            </a:r>
          </a:p>
          <a:p>
            <a:r>
              <a:rPr lang="sv-SE" sz="1600" smtClean="0"/>
              <a:t>TankMaster redundancy</a:t>
            </a:r>
          </a:p>
          <a:p>
            <a:pPr lvl="1"/>
            <a:r>
              <a:rPr lang="sv-SE" sz="1200" smtClean="0"/>
              <a:t>Inventory calculations</a:t>
            </a:r>
          </a:p>
          <a:p>
            <a:pPr lvl="1"/>
            <a:r>
              <a:rPr lang="sv-SE" sz="1200" smtClean="0"/>
              <a:t>Alarms</a:t>
            </a:r>
          </a:p>
          <a:p>
            <a:r>
              <a:rPr lang="sv-SE" sz="1600" smtClean="0"/>
              <a:t>ModbusMaster redundancy</a:t>
            </a:r>
          </a:p>
          <a:p>
            <a:pPr lvl="1"/>
            <a:r>
              <a:rPr lang="sv-SE" sz="1200" smtClean="0"/>
              <a:t>Comports/FBM</a:t>
            </a:r>
          </a:p>
          <a:p>
            <a:pPr lvl="1"/>
            <a:r>
              <a:rPr lang="sv-SE" sz="1200" smtClean="0"/>
              <a:t>2140/FCU communication</a:t>
            </a:r>
          </a:p>
          <a:p>
            <a:r>
              <a:rPr lang="sv-SE" sz="1600" smtClean="0"/>
              <a:t>FCU 2160/2165/2175 </a:t>
            </a:r>
            <a:r>
              <a:rPr lang="sv-SE" sz="1800" smtClean="0"/>
              <a:t>redundancy (optional)</a:t>
            </a:r>
          </a:p>
          <a:p>
            <a:r>
              <a:rPr lang="sv-SE" sz="1800" smtClean="0"/>
              <a:t>2410 redundancy</a:t>
            </a:r>
          </a:p>
          <a:p>
            <a:pPr lvl="1"/>
            <a:r>
              <a:rPr lang="sv-SE" sz="1400" smtClean="0"/>
              <a:t>Field communication</a:t>
            </a:r>
          </a:p>
          <a:p>
            <a:pPr lvl="1"/>
            <a:r>
              <a:rPr lang="sv-SE" sz="1400" smtClean="0"/>
              <a:t>Fieldbus redundancy</a:t>
            </a:r>
          </a:p>
          <a:p>
            <a:r>
              <a:rPr lang="sv-SE" sz="1800" smtClean="0"/>
              <a:t>5900 redundancy</a:t>
            </a:r>
          </a:p>
          <a:p>
            <a:endParaRPr lang="sv-SE" sz="1400" smtClean="0"/>
          </a:p>
          <a:p>
            <a:endParaRPr lang="sv-SE" sz="1800" smtClean="0"/>
          </a:p>
        </p:txBody>
      </p:sp>
      <p:sp>
        <p:nvSpPr>
          <p:cNvPr id="24" name="Oval 17"/>
          <p:cNvSpPr>
            <a:spLocks noChangeArrowheads="1"/>
          </p:cNvSpPr>
          <p:nvPr/>
        </p:nvSpPr>
        <p:spPr bwMode="auto">
          <a:xfrm>
            <a:off x="6070600" y="1643063"/>
            <a:ext cx="2216150" cy="239712"/>
          </a:xfrm>
          <a:prstGeom prst="ellipse">
            <a:avLst/>
          </a:prstGeom>
          <a:noFill/>
          <a:ln w="12700" algn="ctr">
            <a:solidFill>
              <a:schemeClr val="accent2"/>
            </a:solidFill>
            <a:round/>
            <a:headEnd/>
            <a:tailEnd/>
          </a:ln>
        </p:spPr>
        <p:txBody>
          <a:bodyPr wrap="none" anchor="ctr"/>
          <a:lstStyle/>
          <a:p>
            <a:endParaRPr lang="sv-SE"/>
          </a:p>
        </p:txBody>
      </p:sp>
      <p:sp>
        <p:nvSpPr>
          <p:cNvPr id="25" name="Oval 18"/>
          <p:cNvSpPr>
            <a:spLocks noChangeArrowheads="1"/>
          </p:cNvSpPr>
          <p:nvPr/>
        </p:nvSpPr>
        <p:spPr bwMode="auto">
          <a:xfrm>
            <a:off x="6070600" y="1997075"/>
            <a:ext cx="2216150" cy="360363"/>
          </a:xfrm>
          <a:prstGeom prst="ellipse">
            <a:avLst/>
          </a:prstGeom>
          <a:noFill/>
          <a:ln w="12700" algn="ctr">
            <a:solidFill>
              <a:schemeClr val="accent2"/>
            </a:solidFill>
            <a:round/>
            <a:headEnd/>
            <a:tailEnd/>
          </a:ln>
        </p:spPr>
        <p:txBody>
          <a:bodyPr wrap="none" anchor="ctr"/>
          <a:lstStyle/>
          <a:p>
            <a:endParaRPr lang="sv-SE"/>
          </a:p>
        </p:txBody>
      </p:sp>
      <p:sp>
        <p:nvSpPr>
          <p:cNvPr id="26" name="Oval 23"/>
          <p:cNvSpPr>
            <a:spLocks noChangeArrowheads="1"/>
          </p:cNvSpPr>
          <p:nvPr/>
        </p:nvSpPr>
        <p:spPr bwMode="auto">
          <a:xfrm>
            <a:off x="6213475" y="2568575"/>
            <a:ext cx="2216150" cy="360363"/>
          </a:xfrm>
          <a:prstGeom prst="ellipse">
            <a:avLst/>
          </a:prstGeom>
          <a:noFill/>
          <a:ln w="12700" algn="ctr">
            <a:solidFill>
              <a:schemeClr val="accent2"/>
            </a:solidFill>
            <a:round/>
            <a:headEnd/>
            <a:tailEnd/>
          </a:ln>
        </p:spPr>
        <p:txBody>
          <a:bodyPr wrap="none" anchor="ctr"/>
          <a:lstStyle/>
          <a:p>
            <a:endParaRPr lang="sv-SE"/>
          </a:p>
        </p:txBody>
      </p:sp>
      <p:sp>
        <p:nvSpPr>
          <p:cNvPr id="27" name="Oval 24"/>
          <p:cNvSpPr>
            <a:spLocks noChangeArrowheads="1"/>
          </p:cNvSpPr>
          <p:nvPr/>
        </p:nvSpPr>
        <p:spPr bwMode="auto">
          <a:xfrm>
            <a:off x="5784850" y="3425825"/>
            <a:ext cx="2216150" cy="360363"/>
          </a:xfrm>
          <a:prstGeom prst="ellipse">
            <a:avLst/>
          </a:prstGeom>
          <a:noFill/>
          <a:ln w="12700" algn="ctr">
            <a:solidFill>
              <a:schemeClr val="accent2"/>
            </a:solidFill>
            <a:round/>
            <a:headEnd/>
            <a:tailEnd/>
          </a:ln>
        </p:spPr>
        <p:txBody>
          <a:bodyPr wrap="none" anchor="ctr"/>
          <a:lstStyle/>
          <a:p>
            <a:endParaRPr lang="sv-SE"/>
          </a:p>
        </p:txBody>
      </p:sp>
      <p:sp>
        <p:nvSpPr>
          <p:cNvPr id="28" name="Oval 25"/>
          <p:cNvSpPr>
            <a:spLocks noChangeArrowheads="1"/>
          </p:cNvSpPr>
          <p:nvPr/>
        </p:nvSpPr>
        <p:spPr bwMode="auto">
          <a:xfrm>
            <a:off x="5784850" y="3925888"/>
            <a:ext cx="2216150" cy="360362"/>
          </a:xfrm>
          <a:prstGeom prst="ellipse">
            <a:avLst/>
          </a:prstGeom>
          <a:noFill/>
          <a:ln w="12700" algn="ctr">
            <a:solidFill>
              <a:schemeClr val="accent2"/>
            </a:solidFill>
            <a:round/>
            <a:headEnd/>
            <a:tailEnd/>
          </a:ln>
        </p:spPr>
        <p:txBody>
          <a:bodyPr wrap="none" anchor="ctr"/>
          <a:lstStyle/>
          <a:p>
            <a:endParaRPr lang="sv-SE"/>
          </a:p>
        </p:txBody>
      </p:sp>
      <p:sp>
        <p:nvSpPr>
          <p:cNvPr id="29" name="Oval 26"/>
          <p:cNvSpPr>
            <a:spLocks noChangeArrowheads="1"/>
          </p:cNvSpPr>
          <p:nvPr/>
        </p:nvSpPr>
        <p:spPr bwMode="auto">
          <a:xfrm>
            <a:off x="4806950" y="4354513"/>
            <a:ext cx="1265238" cy="360362"/>
          </a:xfrm>
          <a:prstGeom prst="ellipse">
            <a:avLst/>
          </a:prstGeom>
          <a:noFill/>
          <a:ln w="12700" algn="ctr">
            <a:solidFill>
              <a:schemeClr val="accent2"/>
            </a:solidFill>
            <a:round/>
            <a:headEnd/>
            <a:tailEnd/>
          </a:ln>
        </p:spPr>
        <p:txBody>
          <a:bodyPr wrap="none" anchor="ctr"/>
          <a:lstStyle/>
          <a:p>
            <a:endParaRPr lang="sv-SE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1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1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sv-SE" dirty="0" smtClean="0"/>
              <a:t>TankMaster Hardware Key</a:t>
            </a:r>
          </a:p>
        </p:txBody>
      </p:sp>
      <p:sp>
        <p:nvSpPr>
          <p:cNvPr id="6148" name="Content Placeholder 5"/>
          <p:cNvSpPr>
            <a:spLocks noGrp="1"/>
          </p:cNvSpPr>
          <p:nvPr>
            <p:ph sz="half" idx="1"/>
          </p:nvPr>
        </p:nvSpPr>
        <p:spPr>
          <a:xfrm>
            <a:off x="571500" y="1206500"/>
            <a:ext cx="4792663" cy="4546600"/>
          </a:xfrm>
        </p:spPr>
        <p:txBody>
          <a:bodyPr/>
          <a:lstStyle/>
          <a:p>
            <a:r>
              <a:rPr lang="sv-SE" sz="2000" smtClean="0"/>
              <a:t>Key only required in TM Server</a:t>
            </a:r>
          </a:p>
          <a:p>
            <a:r>
              <a:rPr lang="sv-SE" sz="2000" smtClean="0"/>
              <a:t>No driver needed</a:t>
            </a:r>
            <a:endParaRPr lang="sv-SE" sz="1600" smtClean="0"/>
          </a:p>
          <a:p>
            <a:r>
              <a:rPr lang="sv-SE" sz="2000" smtClean="0"/>
              <a:t>Different types of keys</a:t>
            </a:r>
          </a:p>
          <a:p>
            <a:pPr lvl="1"/>
            <a:r>
              <a:rPr lang="sv-SE" sz="1600" smtClean="0"/>
              <a:t>WinOpi: Silver with black text</a:t>
            </a:r>
          </a:p>
          <a:p>
            <a:pPr lvl="1"/>
            <a:r>
              <a:rPr lang="sv-SE" sz="1600" smtClean="0"/>
              <a:t>WinView: Silver with blue text</a:t>
            </a:r>
          </a:p>
          <a:p>
            <a:pPr lvl="1"/>
            <a:r>
              <a:rPr lang="sv-SE" sz="1600" smtClean="0"/>
              <a:t>WinSetup: Silver with green text</a:t>
            </a:r>
          </a:p>
          <a:p>
            <a:pPr lvl="1"/>
            <a:r>
              <a:rPr lang="sv-SE" sz="1600" smtClean="0"/>
              <a:t>Service (48h): Red with black text</a:t>
            </a:r>
          </a:p>
          <a:p>
            <a:pPr lvl="1"/>
            <a:r>
              <a:rPr lang="sv-SE" sz="1600" smtClean="0"/>
              <a:t>Service (unlimited time): Silver with red text</a:t>
            </a:r>
          </a:p>
          <a:p>
            <a:pPr lvl="1"/>
            <a:r>
              <a:rPr lang="sv-SE" sz="1600" smtClean="0"/>
              <a:t>TM.Net: Yellow with black text</a:t>
            </a:r>
          </a:p>
        </p:txBody>
      </p:sp>
      <p:sp>
        <p:nvSpPr>
          <p:cNvPr id="6149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3D28D50D-A394-4D51-AAEE-5E5DFA17A80F}" type="slidenum">
              <a:rPr lang="en-US" smtClean="0"/>
              <a:pPr/>
              <a:t>22</a:t>
            </a:fld>
            <a:endParaRPr lang="en-US" smtClean="0"/>
          </a:p>
        </p:txBody>
      </p:sp>
      <p:pic>
        <p:nvPicPr>
          <p:cNvPr id="6150" name="Picture 6"/>
          <p:cNvPicPr>
            <a:picLocks noGrp="1" noChangeAspect="1" noChangeArrowheads="1"/>
          </p:cNvPicPr>
          <p:nvPr>
            <p:ph sz="half" idx="4294967295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6121400" y="1268413"/>
            <a:ext cx="2247900" cy="576262"/>
          </a:xfrm>
        </p:spPr>
      </p:pic>
      <p:graphicFrame>
        <p:nvGraphicFramePr>
          <p:cNvPr id="6146" name="Object 2"/>
          <p:cNvGraphicFramePr>
            <a:graphicFrameLocks noChangeAspect="1"/>
          </p:cNvGraphicFramePr>
          <p:nvPr/>
        </p:nvGraphicFramePr>
        <p:xfrm>
          <a:off x="6188075" y="1916113"/>
          <a:ext cx="2114550" cy="865187"/>
        </p:xfrm>
        <a:graphic>
          <a:graphicData uri="http://schemas.openxmlformats.org/presentationml/2006/ole">
            <p:oleObj spid="_x0000_s6146" name="Photo Editor Photo" r:id="rId4" imgW="19285714" imgH="9535856" progId="">
              <p:embed/>
            </p:oleObj>
          </a:graphicData>
        </a:graphic>
      </p:graphicFrame>
      <p:pic>
        <p:nvPicPr>
          <p:cNvPr id="6151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011863" y="3284538"/>
            <a:ext cx="2466975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52" name="Picture 8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011863" y="4005263"/>
            <a:ext cx="2466975" cy="485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53" name="Picture 9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011863" y="4581525"/>
            <a:ext cx="2466975" cy="590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6084888" y="2781300"/>
            <a:ext cx="2374900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sv-SE" sz="1000" b="1" dirty="0">
                <a:solidFill>
                  <a:schemeClr val="accent4">
                    <a:lumMod val="90000"/>
                    <a:lumOff val="10000"/>
                  </a:schemeClr>
                </a:solidFill>
              </a:rPr>
              <a:t>Old TankMaster keys. Works on version 6.A1 build 14 and older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084888" y="5157788"/>
            <a:ext cx="2374900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sv-SE" sz="1000" b="1" dirty="0">
                <a:solidFill>
                  <a:schemeClr val="accent4">
                    <a:lumMod val="90000"/>
                    <a:lumOff val="10000"/>
                  </a:schemeClr>
                </a:solidFill>
              </a:rPr>
              <a:t>New TankMaster keys. Works on version 6.A1 build 15 and later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GB" dirty="0" smtClean="0"/>
              <a:t>Tank Master Requirements</a:t>
            </a:r>
            <a:endParaRPr lang="sv-SE" dirty="0" smtClean="0"/>
          </a:p>
        </p:txBody>
      </p:sp>
      <p:sp>
        <p:nvSpPr>
          <p:cNvPr id="36867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sz="2000" smtClean="0"/>
              <a:t>TM-04-0060 ”TankMaster minimum Requirements</a:t>
            </a:r>
          </a:p>
          <a:p>
            <a:pPr lvl="1"/>
            <a:r>
              <a:rPr lang="sv-SE" sz="1800" smtClean="0"/>
              <a:t>PC requirements for TankMaster 4.G0 or higher</a:t>
            </a:r>
          </a:p>
          <a:p>
            <a:pPr lvl="2"/>
            <a:r>
              <a:rPr lang="sv-SE" sz="1200" smtClean="0"/>
              <a:t>Hard drive: 40 GB (TM needs approx. 500 MB)</a:t>
            </a:r>
          </a:p>
          <a:p>
            <a:pPr lvl="2"/>
            <a:r>
              <a:rPr lang="sv-SE" sz="1200" smtClean="0"/>
              <a:t>Two RS-232 ports (USB can be used instead)</a:t>
            </a:r>
          </a:p>
          <a:p>
            <a:pPr lvl="2"/>
            <a:r>
              <a:rPr lang="sv-SE" sz="1200" smtClean="0"/>
              <a:t>One parallell port or USB for TM hardware key</a:t>
            </a:r>
          </a:p>
          <a:p>
            <a:pPr lvl="2"/>
            <a:r>
              <a:rPr lang="sv-SE" sz="1200" smtClean="0"/>
              <a:t>Graphical card: 1152*864, 65536 colors</a:t>
            </a:r>
          </a:p>
          <a:p>
            <a:pPr lvl="2"/>
            <a:r>
              <a:rPr lang="sv-SE" sz="1200" smtClean="0"/>
              <a:t>Hardware key: One key for each PC with a TM server or client</a:t>
            </a:r>
          </a:p>
          <a:p>
            <a:pPr lvl="1"/>
            <a:r>
              <a:rPr lang="sv-SE" sz="1800" smtClean="0"/>
              <a:t>Hardware TankMaster Network PC</a:t>
            </a:r>
          </a:p>
          <a:p>
            <a:pPr lvl="2"/>
            <a:r>
              <a:rPr lang="sv-SE" sz="1200" smtClean="0"/>
              <a:t>Known brand PC – 2 GHz, 2048 MB RAM (up to 20 tanks: 1024 MB)</a:t>
            </a:r>
          </a:p>
          <a:p>
            <a:pPr lvl="1"/>
            <a:r>
              <a:rPr lang="sv-SE" sz="1800" smtClean="0"/>
              <a:t>Hardware TankMaster Standalone or Client PC</a:t>
            </a:r>
          </a:p>
          <a:p>
            <a:pPr lvl="2"/>
            <a:r>
              <a:rPr lang="sv-SE" sz="1200" smtClean="0"/>
              <a:t>Known brand PC – 1 GHz, 1024 MB RAM (up to 20 tanks: 512 MB)</a:t>
            </a:r>
          </a:p>
          <a:p>
            <a:pPr lvl="1"/>
            <a:r>
              <a:rPr lang="sv-SE" sz="1800" smtClean="0"/>
              <a:t>Operatin system, 4.H1 and earlier</a:t>
            </a:r>
          </a:p>
          <a:p>
            <a:pPr lvl="2"/>
            <a:r>
              <a:rPr lang="sv-SE" sz="1200" smtClean="0"/>
              <a:t>Windows XP SP2</a:t>
            </a:r>
          </a:p>
          <a:p>
            <a:pPr lvl="2"/>
            <a:r>
              <a:rPr lang="sv-SE" sz="1200" smtClean="0"/>
              <a:t>Windows 2003 Server</a:t>
            </a:r>
          </a:p>
          <a:p>
            <a:pPr lvl="1"/>
            <a:r>
              <a:rPr lang="sv-SE" sz="1800" smtClean="0"/>
              <a:t>Operating systems, 5.B0 and higher</a:t>
            </a:r>
          </a:p>
          <a:p>
            <a:pPr lvl="2"/>
            <a:r>
              <a:rPr lang="sv-SE" sz="1200" smtClean="0"/>
              <a:t>Windows Vista, SP1</a:t>
            </a:r>
          </a:p>
          <a:p>
            <a:pPr lvl="2"/>
            <a:r>
              <a:rPr lang="sv-SE" sz="1200" smtClean="0"/>
              <a:t>Windows XP, SP2 &amp; SP3</a:t>
            </a:r>
          </a:p>
        </p:txBody>
      </p:sp>
      <p:sp>
        <p:nvSpPr>
          <p:cNvPr id="3686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9D0C9F5C-DBF0-4910-AC03-A60C43FC39DB}" type="slidenum">
              <a:rPr lang="en-US" smtClean="0"/>
              <a:pPr/>
              <a:t>23</a:t>
            </a:fld>
            <a:endParaRPr lang="en-US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6514D978-B883-4A55-893F-DA2B8F941DBA}" type="slidenum">
              <a:rPr lang="en-US" smtClean="0"/>
              <a:pPr/>
              <a:t>24</a:t>
            </a:fld>
            <a:endParaRPr lang="en-US" smtClean="0"/>
          </a:p>
        </p:txBody>
      </p:sp>
      <p:sp>
        <p:nvSpPr>
          <p:cNvPr id="624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sv-SE" dirty="0" smtClean="0"/>
              <a:t>TankMaster Installation</a:t>
            </a:r>
          </a:p>
        </p:txBody>
      </p:sp>
      <p:pic>
        <p:nvPicPr>
          <p:cNvPr id="7173" name="Picture 32"/>
          <p:cNvPicPr>
            <a:picLocks noGrp="1" noChangeAspect="1" noChangeArrowheads="1"/>
          </p:cNvPicPr>
          <p:nvPr>
            <p:ph sz="half" idx="4294967295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4213225" y="4786313"/>
            <a:ext cx="2216150" cy="1419225"/>
          </a:xfrm>
          <a:noFill/>
        </p:spPr>
      </p:pic>
      <p:sp>
        <p:nvSpPr>
          <p:cNvPr id="7174" name="Line 14"/>
          <p:cNvSpPr>
            <a:spLocks noChangeShapeType="1"/>
          </p:cNvSpPr>
          <p:nvPr/>
        </p:nvSpPr>
        <p:spPr bwMode="auto">
          <a:xfrm flipH="1">
            <a:off x="5715000" y="1660525"/>
            <a:ext cx="7143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lIns="95271" tIns="47636" rIns="95271" bIns="47636"/>
          <a:lstStyle/>
          <a:p>
            <a:endParaRPr lang="sv-SE"/>
          </a:p>
        </p:txBody>
      </p:sp>
      <p:sp>
        <p:nvSpPr>
          <p:cNvPr id="10247" name="Text Box 19"/>
          <p:cNvSpPr txBox="1">
            <a:spLocks noChangeArrowheads="1"/>
          </p:cNvSpPr>
          <p:nvPr/>
        </p:nvSpPr>
        <p:spPr bwMode="auto">
          <a:xfrm>
            <a:off x="6357938" y="1535113"/>
            <a:ext cx="2071687" cy="250825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</p:spPr>
        <p:txBody>
          <a:bodyPr lIns="95239" tIns="47620" rIns="95239" bIns="47620">
            <a:spAutoFit/>
          </a:bodyPr>
          <a:lstStyle/>
          <a:p>
            <a:pPr algn="l">
              <a:spcBef>
                <a:spcPct val="50000"/>
              </a:spcBef>
              <a:defRPr/>
            </a:pPr>
            <a:r>
              <a:rPr lang="sv-SE" sz="1000" dirty="0">
                <a:solidFill>
                  <a:schemeClr val="accent4"/>
                </a:solidFill>
                <a:latin typeface="+mj-lt"/>
              </a:rPr>
              <a:t>Starts installation of TankMaster</a:t>
            </a:r>
            <a:endParaRPr lang="en-US" sz="1000" dirty="0">
              <a:solidFill>
                <a:schemeClr val="accent4"/>
              </a:solidFill>
              <a:latin typeface="+mj-lt"/>
            </a:endParaRPr>
          </a:p>
        </p:txBody>
      </p:sp>
      <p:sp>
        <p:nvSpPr>
          <p:cNvPr id="10248" name="Text Box 21"/>
          <p:cNvSpPr txBox="1">
            <a:spLocks noChangeArrowheads="1"/>
          </p:cNvSpPr>
          <p:nvPr/>
        </p:nvSpPr>
        <p:spPr bwMode="auto">
          <a:xfrm>
            <a:off x="6357938" y="2749550"/>
            <a:ext cx="2286000" cy="250825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</p:spPr>
        <p:txBody>
          <a:bodyPr lIns="95239" tIns="47620" rIns="95239" bIns="47620">
            <a:spAutoFit/>
          </a:bodyPr>
          <a:lstStyle/>
          <a:p>
            <a:pPr algn="l">
              <a:spcBef>
                <a:spcPct val="50000"/>
              </a:spcBef>
              <a:defRPr/>
            </a:pPr>
            <a:r>
              <a:rPr lang="sv-SE" sz="1000" dirty="0">
                <a:solidFill>
                  <a:schemeClr val="accent4"/>
                </a:solidFill>
                <a:latin typeface="+mj-lt"/>
              </a:rPr>
              <a:t>Installs field device ini file package</a:t>
            </a:r>
            <a:endParaRPr lang="en-US" sz="1000" dirty="0">
              <a:solidFill>
                <a:schemeClr val="accent4"/>
              </a:solidFill>
              <a:latin typeface="+mj-lt"/>
            </a:endParaRPr>
          </a:p>
        </p:txBody>
      </p:sp>
      <p:sp>
        <p:nvSpPr>
          <p:cNvPr id="10249" name="Text Box 23"/>
          <p:cNvSpPr txBox="1">
            <a:spLocks noChangeArrowheads="1"/>
          </p:cNvSpPr>
          <p:nvPr/>
        </p:nvSpPr>
        <p:spPr bwMode="auto">
          <a:xfrm>
            <a:off x="6357938" y="3143250"/>
            <a:ext cx="2439987" cy="403225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</p:spPr>
        <p:txBody>
          <a:bodyPr lIns="95239" tIns="47620" rIns="95239" bIns="47620">
            <a:spAutoFit/>
          </a:bodyPr>
          <a:lstStyle/>
          <a:p>
            <a:pPr algn="l">
              <a:spcBef>
                <a:spcPct val="50000"/>
              </a:spcBef>
              <a:defRPr/>
            </a:pPr>
            <a:r>
              <a:rPr lang="sv-SE" sz="1000" dirty="0">
                <a:solidFill>
                  <a:schemeClr val="accent4"/>
                </a:solidFill>
                <a:latin typeface="+mj-lt"/>
              </a:rPr>
              <a:t>Installs acrobat reader, needed for reading user’s guide</a:t>
            </a:r>
            <a:endParaRPr lang="en-US" sz="1000" dirty="0">
              <a:solidFill>
                <a:schemeClr val="accent4"/>
              </a:solidFill>
              <a:latin typeface="+mj-lt"/>
            </a:endParaRPr>
          </a:p>
        </p:txBody>
      </p:sp>
      <p:graphicFrame>
        <p:nvGraphicFramePr>
          <p:cNvPr id="7170" name="Object 2"/>
          <p:cNvGraphicFramePr>
            <a:graphicFrameLocks noChangeAspect="1"/>
          </p:cNvGraphicFramePr>
          <p:nvPr>
            <p:ph sz="half" idx="1"/>
          </p:nvPr>
        </p:nvGraphicFramePr>
        <p:xfrm>
          <a:off x="571500" y="1214438"/>
          <a:ext cx="5124450" cy="2773362"/>
        </p:xfrm>
        <a:graphic>
          <a:graphicData uri="http://schemas.openxmlformats.org/presentationml/2006/ole">
            <p:oleObj spid="_x0000_s7170" name="Bitmap Image" r:id="rId4" imgW="6866667" imgH="3715269" progId="PBrush">
              <p:embed/>
            </p:oleObj>
          </a:graphicData>
        </a:graphic>
      </p:graphicFrame>
      <p:sp>
        <p:nvSpPr>
          <p:cNvPr id="7178" name="Line 14"/>
          <p:cNvSpPr>
            <a:spLocks noChangeShapeType="1"/>
          </p:cNvSpPr>
          <p:nvPr/>
        </p:nvSpPr>
        <p:spPr bwMode="auto">
          <a:xfrm flipH="1">
            <a:off x="5715000" y="2874963"/>
            <a:ext cx="7143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lIns="95271" tIns="47636" rIns="95271" bIns="47636"/>
          <a:lstStyle/>
          <a:p>
            <a:endParaRPr lang="sv-SE"/>
          </a:p>
        </p:txBody>
      </p:sp>
      <p:sp>
        <p:nvSpPr>
          <p:cNvPr id="7179" name="Line 14"/>
          <p:cNvSpPr>
            <a:spLocks noChangeShapeType="1"/>
          </p:cNvSpPr>
          <p:nvPr/>
        </p:nvSpPr>
        <p:spPr bwMode="auto">
          <a:xfrm flipH="1">
            <a:off x="5715000" y="3344863"/>
            <a:ext cx="7143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lIns="95271" tIns="47636" rIns="95271" bIns="47636"/>
          <a:lstStyle/>
          <a:p>
            <a:endParaRPr lang="sv-SE"/>
          </a:p>
        </p:txBody>
      </p:sp>
      <p:sp>
        <p:nvSpPr>
          <p:cNvPr id="7180" name="Line 14"/>
          <p:cNvSpPr>
            <a:spLocks noChangeShapeType="1"/>
          </p:cNvSpPr>
          <p:nvPr/>
        </p:nvSpPr>
        <p:spPr bwMode="auto">
          <a:xfrm flipH="1" flipV="1">
            <a:off x="5321300" y="4000500"/>
            <a:ext cx="0" cy="7143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lIns="95271" tIns="47636" rIns="95271" bIns="47636"/>
          <a:lstStyle/>
          <a:p>
            <a:endParaRPr lang="sv-SE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err="1" smtClean="0"/>
              <a:t>TankMaster</a:t>
            </a:r>
            <a:r>
              <a:rPr lang="en-US" dirty="0" smtClean="0"/>
              <a:t> Installation</a:t>
            </a:r>
            <a:endParaRPr lang="sv-SE" dirty="0" smtClean="0"/>
          </a:p>
        </p:txBody>
      </p:sp>
      <p:sp>
        <p:nvSpPr>
          <p:cNvPr id="37891" name="Content Placeholder 6"/>
          <p:cNvSpPr>
            <a:spLocks noGrp="1"/>
          </p:cNvSpPr>
          <p:nvPr>
            <p:ph sz="half" idx="1"/>
          </p:nvPr>
        </p:nvSpPr>
        <p:spPr>
          <a:xfrm>
            <a:off x="571500" y="1206500"/>
            <a:ext cx="4286250" cy="4546600"/>
          </a:xfrm>
        </p:spPr>
        <p:txBody>
          <a:bodyPr/>
          <a:lstStyle/>
          <a:p>
            <a:r>
              <a:rPr lang="sv-SE" sz="2000" smtClean="0"/>
              <a:t>Install Demo</a:t>
            </a:r>
          </a:p>
          <a:p>
            <a:pPr lvl="1"/>
            <a:r>
              <a:rPr lang="sv-SE" sz="1600" smtClean="0"/>
              <a:t>Possible to run WinOpi without hardware dongle</a:t>
            </a:r>
          </a:p>
          <a:p>
            <a:pPr lvl="1"/>
            <a:r>
              <a:rPr lang="sv-SE" sz="1600" smtClean="0"/>
              <a:t>Good to use for practice of all functions in WinOpi</a:t>
            </a:r>
          </a:p>
          <a:p>
            <a:pPr lvl="1"/>
            <a:r>
              <a:rPr lang="sv-SE" sz="1600" smtClean="0"/>
              <a:t>Demo for customer</a:t>
            </a:r>
          </a:p>
          <a:p>
            <a:r>
              <a:rPr lang="sv-SE" sz="2000" smtClean="0"/>
              <a:t>Program Files and User Gui</a:t>
            </a:r>
          </a:p>
          <a:p>
            <a:pPr lvl="1"/>
            <a:r>
              <a:rPr lang="sv-SE" sz="1600" smtClean="0"/>
              <a:t>Install ’sharp’ version of TM</a:t>
            </a:r>
          </a:p>
          <a:p>
            <a:r>
              <a:rPr lang="sv-SE" sz="2000" smtClean="0"/>
              <a:t>Software modules being installed</a:t>
            </a:r>
          </a:p>
          <a:p>
            <a:pPr lvl="1"/>
            <a:r>
              <a:rPr lang="sv-SE" sz="1600" smtClean="0"/>
              <a:t>WinOpi</a:t>
            </a:r>
          </a:p>
          <a:p>
            <a:pPr lvl="1"/>
            <a:r>
              <a:rPr lang="sv-SE" sz="1600" smtClean="0"/>
              <a:t>WinSetup</a:t>
            </a:r>
          </a:p>
          <a:p>
            <a:pPr lvl="1"/>
            <a:r>
              <a:rPr lang="sv-SE" sz="1600" smtClean="0"/>
              <a:t>TankServer</a:t>
            </a:r>
          </a:p>
          <a:p>
            <a:pPr lvl="1"/>
            <a:r>
              <a:rPr lang="sv-SE" sz="1600" smtClean="0"/>
              <a:t>Master/Slave Protocol Servers</a:t>
            </a:r>
          </a:p>
          <a:p>
            <a:r>
              <a:rPr lang="sv-SE" sz="2000" smtClean="0"/>
              <a:t>Installation requires reboot of PC</a:t>
            </a:r>
          </a:p>
        </p:txBody>
      </p:sp>
      <p:sp>
        <p:nvSpPr>
          <p:cNvPr id="3789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4BEE4969-1877-495E-9011-E3EC855BF5C3}" type="slidenum">
              <a:rPr lang="en-US" smtClean="0"/>
              <a:pPr/>
              <a:t>25</a:t>
            </a:fld>
            <a:endParaRPr lang="en-US" smtClean="0"/>
          </a:p>
        </p:txBody>
      </p:sp>
      <p:pic>
        <p:nvPicPr>
          <p:cNvPr id="37893" name="Picture 1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4819650" y="1898650"/>
            <a:ext cx="4095750" cy="3162300"/>
          </a:xfr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err="1" smtClean="0"/>
              <a:t>TankMaster</a:t>
            </a:r>
            <a:r>
              <a:rPr lang="en-US" dirty="0" smtClean="0"/>
              <a:t> Demo</a:t>
            </a:r>
            <a:endParaRPr lang="sv-SE" dirty="0" smtClean="0"/>
          </a:p>
        </p:txBody>
      </p:sp>
      <p:sp>
        <p:nvSpPr>
          <p:cNvPr id="38915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sz="2000" smtClean="0"/>
              <a:t>If Demo installed</a:t>
            </a:r>
          </a:p>
          <a:p>
            <a:pPr lvl="1"/>
            <a:r>
              <a:rPr lang="sv-SE" sz="1800" smtClean="0"/>
              <a:t>TM Demo database needed to be installed afterwards</a:t>
            </a:r>
          </a:p>
          <a:p>
            <a:pPr lvl="1"/>
            <a:r>
              <a:rPr lang="sv-SE" sz="1800" smtClean="0"/>
              <a:t>Will install 6 tanks which is preconfigured with volume/density calculations</a:t>
            </a:r>
          </a:p>
          <a:p>
            <a:r>
              <a:rPr lang="sv-SE" sz="2000" smtClean="0"/>
              <a:t>Level will automatically go up and down</a:t>
            </a:r>
          </a:p>
          <a:p>
            <a:r>
              <a:rPr lang="sv-SE" sz="2000" smtClean="0"/>
              <a:t>Test</a:t>
            </a:r>
          </a:p>
          <a:p>
            <a:pPr lvl="1"/>
            <a:r>
              <a:rPr lang="sv-SE" sz="1800" smtClean="0"/>
              <a:t>Alarm handling</a:t>
            </a:r>
          </a:p>
          <a:p>
            <a:pPr lvl="1"/>
            <a:r>
              <a:rPr lang="sv-SE" sz="1800" smtClean="0"/>
              <a:t>Batch handling</a:t>
            </a:r>
          </a:p>
          <a:p>
            <a:pPr lvl="1"/>
            <a:r>
              <a:rPr lang="sv-SE" sz="1800" smtClean="0"/>
              <a:t>Reports</a:t>
            </a:r>
          </a:p>
          <a:p>
            <a:pPr lvl="1"/>
            <a:r>
              <a:rPr lang="sv-SE" sz="1800" smtClean="0"/>
              <a:t>Historical data</a:t>
            </a:r>
          </a:p>
          <a:p>
            <a:pPr lvl="1"/>
            <a:r>
              <a:rPr lang="sv-SE" sz="1800" smtClean="0"/>
              <a:t>More...</a:t>
            </a:r>
          </a:p>
        </p:txBody>
      </p:sp>
      <p:sp>
        <p:nvSpPr>
          <p:cNvPr id="38916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4ED9CD3-2405-4031-9FC9-BC21307047C6}" type="slidenum">
              <a:rPr lang="en-US" smtClean="0"/>
              <a:pPr/>
              <a:t>26</a:t>
            </a:fld>
            <a:endParaRPr lang="en-US" smtClean="0"/>
          </a:p>
        </p:txBody>
      </p:sp>
      <p:pic>
        <p:nvPicPr>
          <p:cNvPr id="38917" name="Picture 31"/>
          <p:cNvPicPr>
            <a:picLocks noGrp="1" noChangeAspect="1" noChangeArrowheads="1"/>
          </p:cNvPicPr>
          <p:nvPr>
            <p:ph sz="half" idx="4294967295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3143250" y="3071813"/>
            <a:ext cx="4572000" cy="2935287"/>
          </a:xfr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44008" y="1412776"/>
            <a:ext cx="4276725" cy="4048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24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err="1" smtClean="0"/>
              <a:t>TankMaster</a:t>
            </a:r>
            <a:r>
              <a:rPr lang="en-US" dirty="0" smtClean="0"/>
              <a:t> Demo</a:t>
            </a:r>
            <a:endParaRPr lang="sv-SE" dirty="0" smtClean="0"/>
          </a:p>
        </p:txBody>
      </p:sp>
      <p:sp>
        <p:nvSpPr>
          <p:cNvPr id="8196" name="Content Placeholder 9"/>
          <p:cNvSpPr>
            <a:spLocks noGrp="1"/>
          </p:cNvSpPr>
          <p:nvPr>
            <p:ph sz="half" idx="1"/>
          </p:nvPr>
        </p:nvSpPr>
        <p:spPr>
          <a:xfrm>
            <a:off x="571500" y="1206500"/>
            <a:ext cx="3286125" cy="4546600"/>
          </a:xfrm>
        </p:spPr>
        <p:txBody>
          <a:bodyPr/>
          <a:lstStyle/>
          <a:p>
            <a:r>
              <a:rPr lang="sv-SE" sz="2000" dirty="0" smtClean="0"/>
              <a:t>Switching betweed demo and real mode</a:t>
            </a:r>
          </a:p>
          <a:p>
            <a:pPr lvl="1"/>
            <a:r>
              <a:rPr lang="sv-SE" sz="1800" dirty="0" smtClean="0"/>
              <a:t>Done by using two reg files</a:t>
            </a:r>
          </a:p>
          <a:p>
            <a:pPr lvl="1"/>
            <a:r>
              <a:rPr lang="sv-SE" sz="1800" dirty="0" smtClean="0"/>
              <a:t>Found on TM installation CD under \Enable Function</a:t>
            </a:r>
          </a:p>
          <a:p>
            <a:pPr lvl="1"/>
            <a:r>
              <a:rPr lang="sv-SE" sz="1800" dirty="0" smtClean="0"/>
              <a:t>To enable DEMO click Demo_Enable</a:t>
            </a:r>
          </a:p>
          <a:p>
            <a:pPr lvl="1"/>
            <a:r>
              <a:rPr lang="sv-SE" sz="1800" dirty="0" smtClean="0"/>
              <a:t>To disable DEMO click unreg Demo_Disable</a:t>
            </a:r>
          </a:p>
        </p:txBody>
      </p:sp>
      <p:sp>
        <p:nvSpPr>
          <p:cNvPr id="8197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F16CDDF5-7659-4180-B582-154BD899B31F}" type="slidenum">
              <a:rPr lang="en-US" smtClean="0"/>
              <a:pPr/>
              <a:t>27</a:t>
            </a:fld>
            <a:endParaRPr lang="en-US" smtClean="0"/>
          </a:p>
        </p:txBody>
      </p:sp>
      <p:sp>
        <p:nvSpPr>
          <p:cNvPr id="11270" name="Line 13"/>
          <p:cNvSpPr>
            <a:spLocks noChangeShapeType="1"/>
          </p:cNvSpPr>
          <p:nvPr/>
        </p:nvSpPr>
        <p:spPr bwMode="auto">
          <a:xfrm flipV="1">
            <a:off x="3779912" y="2996952"/>
            <a:ext cx="2808312" cy="720080"/>
          </a:xfrm>
          <a:prstGeom prst="line">
            <a:avLst/>
          </a:prstGeom>
          <a:noFill/>
          <a:ln w="25400">
            <a:solidFill>
              <a:schemeClr val="accent4"/>
            </a:solidFill>
            <a:round/>
            <a:headEnd/>
            <a:tailEnd type="triangle" w="med" len="med"/>
          </a:ln>
        </p:spPr>
        <p:txBody>
          <a:bodyPr lIns="95271" tIns="47636" rIns="95271" bIns="47636"/>
          <a:lstStyle/>
          <a:p>
            <a:pPr>
              <a:defRPr/>
            </a:pPr>
            <a:endParaRPr lang="sv-SE"/>
          </a:p>
        </p:txBody>
      </p:sp>
      <p:sp>
        <p:nvSpPr>
          <p:cNvPr id="11273" name="Rectangle 20"/>
          <p:cNvSpPr>
            <a:spLocks noChangeArrowheads="1"/>
          </p:cNvSpPr>
          <p:nvPr/>
        </p:nvSpPr>
        <p:spPr bwMode="auto">
          <a:xfrm>
            <a:off x="6588224" y="2780928"/>
            <a:ext cx="1115566" cy="360040"/>
          </a:xfrm>
          <a:prstGeom prst="rect">
            <a:avLst/>
          </a:prstGeom>
          <a:noFill/>
          <a:ln w="25400" algn="ctr">
            <a:solidFill>
              <a:schemeClr val="accent4"/>
            </a:solidFill>
            <a:miter lim="800000"/>
            <a:headEnd/>
            <a:tailEnd/>
          </a:ln>
        </p:spPr>
        <p:txBody>
          <a:bodyPr wrap="none" lIns="91363" tIns="0" rIns="91363" bIns="45682" anchor="ctr"/>
          <a:lstStyle/>
          <a:p>
            <a:pPr algn="l">
              <a:defRPr/>
            </a:pPr>
            <a:endParaRPr lang="sv-SE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sv-SE" dirty="0" smtClean="0"/>
              <a:t>What is Tank Master?</a:t>
            </a:r>
          </a:p>
        </p:txBody>
      </p:sp>
      <p:sp>
        <p:nvSpPr>
          <p:cNvPr id="23555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sz="2000" smtClean="0"/>
              <a:t>TankMaster is</a:t>
            </a:r>
          </a:p>
          <a:p>
            <a:pPr lvl="1"/>
            <a:r>
              <a:rPr lang="sv-SE" sz="1800" smtClean="0"/>
              <a:t>Developed by Rosemount Tank Radar</a:t>
            </a:r>
          </a:p>
          <a:p>
            <a:pPr lvl="1"/>
            <a:r>
              <a:rPr lang="sv-SE" sz="1800" smtClean="0"/>
              <a:t>Specially developed to get the most out of an automatic tank gauging system</a:t>
            </a:r>
          </a:p>
          <a:p>
            <a:pPr lvl="1"/>
            <a:r>
              <a:rPr lang="sv-SE" sz="1800" smtClean="0"/>
              <a:t>A configuration software</a:t>
            </a:r>
          </a:p>
          <a:p>
            <a:pPr lvl="2"/>
            <a:r>
              <a:rPr lang="sv-SE" sz="1400" smtClean="0"/>
              <a:t>Installation/configuration of Rosemount </a:t>
            </a:r>
            <a:br>
              <a:rPr lang="sv-SE" sz="1400" smtClean="0"/>
            </a:br>
            <a:r>
              <a:rPr lang="sv-SE" sz="1400" smtClean="0"/>
              <a:t>field equipment</a:t>
            </a:r>
          </a:p>
          <a:p>
            <a:pPr lvl="1"/>
            <a:r>
              <a:rPr lang="sv-SE" sz="1800" smtClean="0"/>
              <a:t>A tank inventory management </a:t>
            </a:r>
            <a:br>
              <a:rPr lang="sv-SE" sz="1800" smtClean="0"/>
            </a:br>
            <a:r>
              <a:rPr lang="sv-SE" sz="1800" smtClean="0"/>
              <a:t>software including</a:t>
            </a:r>
          </a:p>
          <a:p>
            <a:pPr lvl="2"/>
            <a:r>
              <a:rPr lang="sv-SE" sz="1400" smtClean="0"/>
              <a:t>Inventory calculations</a:t>
            </a:r>
          </a:p>
          <a:p>
            <a:pPr lvl="2"/>
            <a:r>
              <a:rPr lang="sv-SE" sz="1400" smtClean="0"/>
              <a:t>Batch handling</a:t>
            </a:r>
          </a:p>
          <a:p>
            <a:pPr lvl="2"/>
            <a:r>
              <a:rPr lang="sv-SE" sz="1400" smtClean="0"/>
              <a:t>Report handling</a:t>
            </a:r>
          </a:p>
          <a:p>
            <a:pPr lvl="2"/>
            <a:r>
              <a:rPr lang="sv-SE" sz="1400" smtClean="0"/>
              <a:t>Alarm handling</a:t>
            </a:r>
          </a:p>
          <a:p>
            <a:pPr lvl="2"/>
            <a:r>
              <a:rPr lang="sv-SE" sz="1400" smtClean="0"/>
              <a:t>History sampling</a:t>
            </a:r>
          </a:p>
          <a:p>
            <a:pPr lvl="1"/>
            <a:r>
              <a:rPr lang="sv-SE" sz="1800" smtClean="0"/>
              <a:t>Open communication interface</a:t>
            </a:r>
          </a:p>
          <a:p>
            <a:pPr lvl="2"/>
            <a:r>
              <a:rPr lang="sv-SE" sz="1400" smtClean="0"/>
              <a:t>That easily connect to other HOSTS/DCS</a:t>
            </a:r>
          </a:p>
          <a:p>
            <a:pPr lvl="1"/>
            <a:endParaRPr lang="sv-SE" sz="1800" smtClean="0"/>
          </a:p>
          <a:p>
            <a:pPr lvl="2"/>
            <a:endParaRPr lang="sv-SE" sz="1400" smtClean="0"/>
          </a:p>
        </p:txBody>
      </p:sp>
      <p:sp>
        <p:nvSpPr>
          <p:cNvPr id="23556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5857E93-2F3D-4870-A366-2B99B729857C}" type="slidenum">
              <a:rPr lang="en-US" smtClean="0"/>
              <a:pPr/>
              <a:t>3</a:t>
            </a:fld>
            <a:endParaRPr lang="en-US" smtClean="0"/>
          </a:p>
        </p:txBody>
      </p:sp>
      <p:pic>
        <p:nvPicPr>
          <p:cNvPr id="23557" name="Picture 6"/>
          <p:cNvPicPr>
            <a:picLocks noGrp="1" noChangeAspect="1" noChangeArrowheads="1"/>
          </p:cNvPicPr>
          <p:nvPr>
            <p:ph sz="half" idx="4294967295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5214938" y="2643188"/>
            <a:ext cx="3573462" cy="2703512"/>
          </a:xfr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005263" y="1773238"/>
            <a:ext cx="5103812" cy="3024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93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TankMaster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Symbol" pitchFamily="18" charset="2"/>
              </a:rPr>
              <a:t>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- A Unique Software</a:t>
            </a:r>
            <a:endParaRPr lang="sv-SE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4580" name="Content Placeholder 7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sv-SE" sz="2400" smtClean="0"/>
              <a:t>100% in-house developed</a:t>
            </a:r>
          </a:p>
          <a:p>
            <a:r>
              <a:rPr lang="sv-SE" sz="2400" smtClean="0"/>
              <a:t>Windows platform</a:t>
            </a:r>
          </a:p>
          <a:p>
            <a:r>
              <a:rPr lang="sv-SE" sz="2400" smtClean="0"/>
              <a:t>All languages...</a:t>
            </a:r>
          </a:p>
          <a:p>
            <a:pPr lvl="1"/>
            <a:r>
              <a:rPr lang="sv-SE" sz="2000" smtClean="0"/>
              <a:t>Can easily be translated</a:t>
            </a:r>
          </a:p>
          <a:p>
            <a:r>
              <a:rPr lang="sv-SE" sz="2400" smtClean="0"/>
              <a:t>OPC Server</a:t>
            </a:r>
          </a:p>
          <a:p>
            <a:pPr lvl="1"/>
            <a:r>
              <a:rPr lang="sv-SE" sz="2000" smtClean="0"/>
              <a:t>Easy integration to other systems</a:t>
            </a:r>
          </a:p>
          <a:p>
            <a:r>
              <a:rPr lang="sv-SE" sz="2400" smtClean="0"/>
              <a:t>Easy site customization</a:t>
            </a:r>
          </a:p>
          <a:p>
            <a:pPr lvl="1"/>
            <a:r>
              <a:rPr lang="sv-SE" sz="2000" smtClean="0"/>
              <a:t>Visual Basic</a:t>
            </a:r>
          </a:p>
        </p:txBody>
      </p:sp>
      <p:sp>
        <p:nvSpPr>
          <p:cNvPr id="2458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F39F81CB-506F-42F8-A41D-8749A49A4712}" type="slidenum">
              <a:rPr lang="en-US" smtClean="0"/>
              <a:pPr/>
              <a:t>4</a:t>
            </a:fld>
            <a:endParaRPr lang="en-US" smtClean="0"/>
          </a:p>
        </p:txBody>
      </p:sp>
      <p:pic>
        <p:nvPicPr>
          <p:cNvPr id="24582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51275" y="4941888"/>
            <a:ext cx="1512888" cy="830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err="1" smtClean="0"/>
              <a:t>TankMaster</a:t>
            </a:r>
            <a:r>
              <a:rPr lang="en-US" dirty="0" smtClean="0"/>
              <a:t> - Programs</a:t>
            </a:r>
            <a:endParaRPr lang="sv-SE" dirty="0" smtClean="0"/>
          </a:p>
        </p:txBody>
      </p:sp>
      <p:sp>
        <p:nvSpPr>
          <p:cNvPr id="25603" name="Content Placeholder 5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sv-SE" sz="2400" smtClean="0"/>
              <a:t>Administrator program</a:t>
            </a:r>
          </a:p>
          <a:p>
            <a:pPr lvl="1"/>
            <a:r>
              <a:rPr lang="sv-SE" sz="2000" smtClean="0"/>
              <a:t>Administrator</a:t>
            </a:r>
          </a:p>
          <a:p>
            <a:r>
              <a:rPr lang="sv-SE" sz="2400" smtClean="0"/>
              <a:t>User interface programs</a:t>
            </a:r>
          </a:p>
          <a:p>
            <a:pPr lvl="1"/>
            <a:r>
              <a:rPr lang="sv-SE" sz="2000" smtClean="0"/>
              <a:t>WinOpi</a:t>
            </a:r>
          </a:p>
          <a:p>
            <a:pPr lvl="1"/>
            <a:r>
              <a:rPr lang="sv-SE" sz="2000" smtClean="0"/>
              <a:t>WinSetup</a:t>
            </a:r>
          </a:p>
          <a:p>
            <a:pPr lvl="1"/>
            <a:r>
              <a:rPr lang="sv-SE" sz="2000" smtClean="0"/>
              <a:t>WinView</a:t>
            </a:r>
          </a:p>
          <a:p>
            <a:pPr lvl="1"/>
            <a:r>
              <a:rPr lang="sv-SE" sz="2000" smtClean="0"/>
              <a:t>TankMaster.net</a:t>
            </a:r>
          </a:p>
          <a:p>
            <a:r>
              <a:rPr lang="sv-SE" sz="2400" smtClean="0"/>
              <a:t>System / Additional programs</a:t>
            </a:r>
          </a:p>
          <a:p>
            <a:pPr lvl="1"/>
            <a:r>
              <a:rPr lang="sv-SE" sz="2000" smtClean="0"/>
              <a:t>Editor</a:t>
            </a:r>
          </a:p>
          <a:p>
            <a:pPr lvl="1"/>
            <a:r>
              <a:rPr lang="sv-SE" sz="2000" smtClean="0"/>
              <a:t>TankServer</a:t>
            </a:r>
          </a:p>
          <a:p>
            <a:pPr lvl="1"/>
            <a:r>
              <a:rPr lang="sv-SE" sz="2000" smtClean="0"/>
              <a:t>Master and Slave Servers</a:t>
            </a:r>
          </a:p>
        </p:txBody>
      </p:sp>
      <p:sp>
        <p:nvSpPr>
          <p:cNvPr id="25604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CCFFB942-EFA7-4E9F-9B35-CC388C02DE65}" type="slidenum">
              <a:rPr lang="en-US" smtClean="0"/>
              <a:pPr/>
              <a:t>5</a:t>
            </a:fld>
            <a:endParaRPr lang="en-US" smtClean="0"/>
          </a:p>
        </p:txBody>
      </p:sp>
      <p:pic>
        <p:nvPicPr>
          <p:cNvPr id="25609" name="Picture 9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88224" y="1166044"/>
            <a:ext cx="2313891" cy="2550988"/>
          </a:xfrm>
          <a:prstGeom prst="rect">
            <a:avLst/>
          </a:prstGeom>
          <a:noFill/>
          <a:ln w="9525" cap="flat" cmpd="sng">
            <a:noFill/>
            <a:prstDash val="solid"/>
            <a:miter lim="800000"/>
            <a:headEnd type="none" w="med" len="med"/>
            <a:tailEnd type="none" w="med" len="med"/>
          </a:ln>
        </p:spPr>
      </p:pic>
      <p:graphicFrame>
        <p:nvGraphicFramePr>
          <p:cNvPr id="25606" name="Object 5"/>
          <p:cNvGraphicFramePr>
            <a:graphicFrameLocks noChangeAspect="1"/>
          </p:cNvGraphicFramePr>
          <p:nvPr/>
        </p:nvGraphicFramePr>
        <p:xfrm>
          <a:off x="4427984" y="2060848"/>
          <a:ext cx="3068696" cy="2304256"/>
        </p:xfrm>
        <a:graphic>
          <a:graphicData uri="http://schemas.openxmlformats.org/presentationml/2006/ole">
            <p:oleObj spid="_x0000_s25606" name="Bitmap Image" r:id="rId4" imgW="9752381" imgH="7323810" progId="PBrush">
              <p:embed/>
            </p:oleObj>
          </a:graphicData>
        </a:graphic>
      </p:graphicFrame>
      <p:pic>
        <p:nvPicPr>
          <p:cNvPr id="25607" name="Picture 7" descr="V:\Land_Div\Piw\Lena\Raptor_Techn_RevAA_704010_En\Pictures\TankInventory.tif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156176" y="2948781"/>
            <a:ext cx="2598596" cy="2424435"/>
          </a:xfrm>
          <a:prstGeom prst="rect">
            <a:avLst/>
          </a:prstGeom>
          <a:noFill/>
        </p:spPr>
      </p:pic>
      <p:pic>
        <p:nvPicPr>
          <p:cNvPr id="25608" name="Picture 8" descr="V:\Land_Div\Piw\Lena\Raptor_Techn_RevAA_704010_En\Pictures\WinView 02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499992" y="4504506"/>
            <a:ext cx="2417835" cy="1876822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err="1" smtClean="0"/>
              <a:t>TankMaster</a:t>
            </a:r>
            <a:r>
              <a:rPr lang="en-US" dirty="0" smtClean="0"/>
              <a:t> - Administrator</a:t>
            </a:r>
            <a:endParaRPr lang="sv-SE" dirty="0" smtClean="0"/>
          </a:p>
        </p:txBody>
      </p:sp>
      <p:sp>
        <p:nvSpPr>
          <p:cNvPr id="26627" name="Content Placeholder 5"/>
          <p:cNvSpPr>
            <a:spLocks noGrp="1"/>
          </p:cNvSpPr>
          <p:nvPr>
            <p:ph sz="half" idx="1"/>
          </p:nvPr>
        </p:nvSpPr>
        <p:spPr>
          <a:xfrm>
            <a:off x="571500" y="1206500"/>
            <a:ext cx="4095750" cy="4722813"/>
          </a:xfrm>
        </p:spPr>
        <p:txBody>
          <a:bodyPr/>
          <a:lstStyle/>
          <a:p>
            <a:r>
              <a:rPr lang="sv-SE" sz="2000" smtClean="0"/>
              <a:t>Administrator program</a:t>
            </a:r>
          </a:p>
          <a:p>
            <a:pPr lvl="1"/>
            <a:r>
              <a:rPr lang="sv-SE" sz="1800" smtClean="0"/>
              <a:t>”Task Manager” for TankMaster</a:t>
            </a:r>
          </a:p>
          <a:p>
            <a:pPr lvl="1"/>
            <a:r>
              <a:rPr lang="sv-SE" sz="1800" smtClean="0"/>
              <a:t>Autostarts when PC is started (default setting)</a:t>
            </a:r>
          </a:p>
          <a:p>
            <a:pPr lvl="1"/>
            <a:r>
              <a:rPr lang="sv-SE" sz="1800" smtClean="0"/>
              <a:t>Autostart of TankMaster programs at PC reboot</a:t>
            </a:r>
          </a:p>
          <a:p>
            <a:pPr lvl="1"/>
            <a:r>
              <a:rPr lang="sv-SE" sz="1800" smtClean="0"/>
              <a:t>Status of TankMaster servers</a:t>
            </a:r>
          </a:p>
          <a:p>
            <a:pPr lvl="1"/>
            <a:r>
              <a:rPr lang="sv-SE" sz="1800" smtClean="0"/>
              <a:t>View File info (e.g. version)</a:t>
            </a:r>
          </a:p>
          <a:p>
            <a:pPr lvl="1"/>
            <a:r>
              <a:rPr lang="sv-SE" sz="1800" smtClean="0"/>
              <a:t>Backup function</a:t>
            </a:r>
          </a:p>
          <a:p>
            <a:pPr lvl="2"/>
            <a:r>
              <a:rPr lang="sv-SE" sz="1400" smtClean="0"/>
              <a:t>Important to do when configuration is done</a:t>
            </a:r>
          </a:p>
          <a:p>
            <a:pPr lvl="1"/>
            <a:r>
              <a:rPr lang="sv-SE" sz="1800" smtClean="0"/>
              <a:t>Restore function</a:t>
            </a:r>
          </a:p>
          <a:p>
            <a:pPr lvl="2"/>
            <a:r>
              <a:rPr lang="sv-SE" sz="1400" smtClean="0"/>
              <a:t>Restor of backup</a:t>
            </a:r>
          </a:p>
        </p:txBody>
      </p:sp>
      <p:sp>
        <p:nvSpPr>
          <p:cNvPr id="2662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F1703841-E282-4DD0-81C9-B2E0FA330280}" type="slidenum">
              <a:rPr lang="en-US" smtClean="0"/>
              <a:pPr/>
              <a:t>6</a:t>
            </a:fld>
            <a:endParaRPr lang="en-US" smtClean="0"/>
          </a:p>
        </p:txBody>
      </p:sp>
      <p:pic>
        <p:nvPicPr>
          <p:cNvPr id="26629" name="Picture 3091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4826000" y="1206500"/>
            <a:ext cx="4083050" cy="4546600"/>
          </a:xfr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err="1" smtClean="0"/>
              <a:t>TankMaster</a:t>
            </a:r>
            <a:r>
              <a:rPr lang="en-US" dirty="0" smtClean="0"/>
              <a:t> - WinSetup</a:t>
            </a:r>
            <a:endParaRPr lang="sv-SE" dirty="0" smtClean="0"/>
          </a:p>
        </p:txBody>
      </p:sp>
      <p:sp>
        <p:nvSpPr>
          <p:cNvPr id="27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9E74352C-C707-44F5-B923-3AFDE738CE35}" type="slidenum">
              <a:rPr lang="en-US" smtClean="0"/>
              <a:pPr/>
              <a:t>7</a:t>
            </a:fld>
            <a:endParaRPr lang="en-US" smtClean="0"/>
          </a:p>
        </p:txBody>
      </p:sp>
      <p:pic>
        <p:nvPicPr>
          <p:cNvPr id="27652" name="Picture 24"/>
          <p:cNvPicPr>
            <a:picLocks noGrp="1" noChangeAspect="1" noChangeArrowheads="1"/>
          </p:cNvPicPr>
          <p:nvPr>
            <p:ph sz="quarter" idx="4294967295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5572125" y="1214438"/>
            <a:ext cx="3206750" cy="2336800"/>
          </a:xfrm>
          <a:noFill/>
        </p:spPr>
      </p:pic>
      <p:pic>
        <p:nvPicPr>
          <p:cNvPr id="15" name="Picture 26"/>
          <p:cNvPicPr>
            <a:picLocks noGrp="1" noChangeAspect="1" noChangeArrowheads="1"/>
          </p:cNvPicPr>
          <p:nvPr>
            <p:ph sz="quarter" idx="4294967295"/>
          </p:nvPr>
        </p:nvPicPr>
        <p:blipFill>
          <a:blip r:embed="rId4" cstate="print"/>
          <a:srcRect/>
          <a:stretch>
            <a:fillRect/>
          </a:stretch>
        </p:blipFill>
        <p:spPr>
          <a:xfrm>
            <a:off x="5191125" y="1801813"/>
            <a:ext cx="3389313" cy="2338387"/>
          </a:xfrm>
          <a:noFill/>
        </p:spPr>
      </p:pic>
      <p:pic>
        <p:nvPicPr>
          <p:cNvPr id="16" name="Picture 28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960938" y="2357438"/>
            <a:ext cx="3411537" cy="31321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pic>
        <p:nvPicPr>
          <p:cNvPr id="17" name="Picture 29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643438" y="3000375"/>
            <a:ext cx="3462337" cy="264318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sp>
        <p:nvSpPr>
          <p:cNvPr id="27656" name="Content Placeholder 11"/>
          <p:cNvSpPr>
            <a:spLocks noGrp="1"/>
          </p:cNvSpPr>
          <p:nvPr>
            <p:ph sz="half" idx="1"/>
          </p:nvPr>
        </p:nvSpPr>
        <p:spPr>
          <a:xfrm>
            <a:off x="571500" y="1206500"/>
            <a:ext cx="4786313" cy="4546600"/>
          </a:xfrm>
        </p:spPr>
        <p:txBody>
          <a:bodyPr/>
          <a:lstStyle/>
          <a:p>
            <a:r>
              <a:rPr lang="sv-SE" sz="2000" smtClean="0"/>
              <a:t>Graphical user interface for installation, configuration &amp; service of Rosemount field equipment</a:t>
            </a:r>
          </a:p>
          <a:p>
            <a:pPr lvl="1"/>
            <a:r>
              <a:rPr lang="sv-SE" sz="1800" smtClean="0"/>
              <a:t>Protocols</a:t>
            </a:r>
          </a:p>
          <a:p>
            <a:pPr lvl="2"/>
            <a:r>
              <a:rPr lang="sv-SE" sz="1400" smtClean="0"/>
              <a:t>Enable protocols</a:t>
            </a:r>
          </a:p>
          <a:p>
            <a:pPr lvl="2"/>
            <a:r>
              <a:rPr lang="sv-SE" sz="1400" smtClean="0"/>
              <a:t>Configure slave servers</a:t>
            </a:r>
          </a:p>
          <a:p>
            <a:pPr lvl="2"/>
            <a:r>
              <a:rPr lang="sv-SE" sz="1400" smtClean="0"/>
              <a:t>COM port settings</a:t>
            </a:r>
          </a:p>
          <a:p>
            <a:pPr lvl="1"/>
            <a:r>
              <a:rPr lang="sv-SE" sz="1800" smtClean="0"/>
              <a:t>Install/Configure field devices</a:t>
            </a:r>
          </a:p>
          <a:p>
            <a:pPr lvl="2"/>
            <a:r>
              <a:rPr lang="sv-SE" sz="1400" smtClean="0"/>
              <a:t>FCU</a:t>
            </a:r>
          </a:p>
          <a:p>
            <a:pPr lvl="2"/>
            <a:r>
              <a:rPr lang="sv-SE" sz="1400" smtClean="0"/>
              <a:t>Tank hub</a:t>
            </a:r>
          </a:p>
          <a:p>
            <a:pPr lvl="2"/>
            <a:r>
              <a:rPr lang="sv-SE" sz="1400" smtClean="0"/>
              <a:t>5900, 5300, 5400</a:t>
            </a:r>
          </a:p>
          <a:p>
            <a:pPr lvl="2"/>
            <a:r>
              <a:rPr lang="sv-SE" sz="1400" smtClean="0"/>
              <a:t>Rex, Pro, TRL2</a:t>
            </a:r>
          </a:p>
          <a:p>
            <a:pPr lvl="2"/>
            <a:r>
              <a:rPr lang="sv-SE" sz="1400" smtClean="0"/>
              <a:t>DAUs</a:t>
            </a:r>
          </a:p>
          <a:p>
            <a:pPr lvl="1"/>
            <a:r>
              <a:rPr lang="sv-SE" sz="1800" smtClean="0"/>
              <a:t>Install tanks</a:t>
            </a:r>
          </a:p>
          <a:p>
            <a:pPr lvl="2"/>
            <a:r>
              <a:rPr lang="sv-SE" sz="1400" smtClean="0"/>
              <a:t>Connect field devices</a:t>
            </a:r>
          </a:p>
          <a:p>
            <a:pPr lvl="2"/>
            <a:r>
              <a:rPr lang="sv-SE" sz="1400" smtClean="0"/>
              <a:t>Configure input parameters</a:t>
            </a:r>
          </a:p>
          <a:p>
            <a:pPr lvl="2"/>
            <a:r>
              <a:rPr lang="sv-SE" sz="1400" smtClean="0"/>
              <a:t>Type of tank/strapping table</a:t>
            </a:r>
          </a:p>
          <a:p>
            <a:pPr lvl="2"/>
            <a:r>
              <a:rPr lang="sv-SE" sz="1400" smtClean="0"/>
              <a:t>System unit</a:t>
            </a:r>
          </a:p>
          <a:p>
            <a:pPr lvl="2"/>
            <a:endParaRPr lang="sv-SE" sz="140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sv-SE" dirty="0" smtClean="0"/>
              <a:t>TankMaster WinOpi</a:t>
            </a:r>
          </a:p>
        </p:txBody>
      </p:sp>
      <p:sp>
        <p:nvSpPr>
          <p:cNvPr id="1029" name="Content Placeholder 9"/>
          <p:cNvSpPr>
            <a:spLocks noGrp="1"/>
          </p:cNvSpPr>
          <p:nvPr>
            <p:ph sz="half" idx="1"/>
          </p:nvPr>
        </p:nvSpPr>
        <p:spPr>
          <a:xfrm>
            <a:off x="571500" y="1206500"/>
            <a:ext cx="4214813" cy="4546600"/>
          </a:xfrm>
        </p:spPr>
        <p:txBody>
          <a:bodyPr/>
          <a:lstStyle/>
          <a:p>
            <a:r>
              <a:rPr lang="sv-SE" sz="2000" dirty="0" smtClean="0"/>
              <a:t>Operator user interface</a:t>
            </a:r>
          </a:p>
          <a:p>
            <a:pPr lvl="1"/>
            <a:r>
              <a:rPr lang="sv-SE" sz="1800" dirty="0" smtClean="0"/>
              <a:t>Tank inventory management</a:t>
            </a:r>
          </a:p>
          <a:p>
            <a:pPr lvl="2"/>
            <a:r>
              <a:rPr lang="sv-SE" sz="1400" dirty="0" smtClean="0"/>
              <a:t>Realtime inventory calculations</a:t>
            </a:r>
          </a:p>
          <a:p>
            <a:pPr lvl="2"/>
            <a:r>
              <a:rPr lang="sv-SE" sz="1400" dirty="0" smtClean="0"/>
              <a:t>According to API standard</a:t>
            </a:r>
          </a:p>
          <a:p>
            <a:pPr lvl="1"/>
            <a:r>
              <a:rPr lang="sv-SE" sz="1800" dirty="0" smtClean="0"/>
              <a:t>Tank Groups</a:t>
            </a:r>
          </a:p>
          <a:p>
            <a:pPr lvl="2"/>
            <a:r>
              <a:rPr lang="sv-SE" sz="1600" dirty="0" smtClean="0"/>
              <a:t>Product/Area</a:t>
            </a:r>
          </a:p>
          <a:p>
            <a:pPr lvl="1"/>
            <a:r>
              <a:rPr lang="sv-SE" sz="1800" dirty="0" smtClean="0"/>
              <a:t>Product Table</a:t>
            </a:r>
          </a:p>
          <a:p>
            <a:pPr lvl="2"/>
            <a:r>
              <a:rPr lang="sv-SE" sz="1600" dirty="0" smtClean="0"/>
              <a:t>Easy volume calculation setup/tank</a:t>
            </a:r>
          </a:p>
          <a:p>
            <a:pPr lvl="1"/>
            <a:r>
              <a:rPr lang="sv-SE" sz="1800" dirty="0" smtClean="0"/>
              <a:t>Alarms</a:t>
            </a:r>
          </a:p>
          <a:p>
            <a:pPr lvl="2"/>
            <a:r>
              <a:rPr lang="sv-SE" sz="1600" dirty="0" smtClean="0"/>
              <a:t>Management </a:t>
            </a:r>
          </a:p>
          <a:p>
            <a:pPr lvl="2"/>
            <a:r>
              <a:rPr lang="sv-SE" sz="1600" dirty="0" smtClean="0"/>
              <a:t>Level/Volume/Flow/Leak alarms</a:t>
            </a:r>
          </a:p>
          <a:p>
            <a:pPr lvl="1"/>
            <a:r>
              <a:rPr lang="sv-SE" sz="1800" dirty="0" smtClean="0"/>
              <a:t>Trends</a:t>
            </a:r>
          </a:p>
          <a:p>
            <a:pPr lvl="1"/>
            <a:r>
              <a:rPr lang="sv-SE" sz="1800" dirty="0" smtClean="0"/>
              <a:t>Reports </a:t>
            </a:r>
          </a:p>
          <a:p>
            <a:pPr lvl="1"/>
            <a:r>
              <a:rPr lang="sv-SE" sz="1800" dirty="0" smtClean="0"/>
              <a:t>Batch management</a:t>
            </a:r>
          </a:p>
          <a:p>
            <a:pPr lvl="1"/>
            <a:endParaRPr lang="sv-SE" sz="1800" dirty="0" smtClean="0"/>
          </a:p>
        </p:txBody>
      </p:sp>
      <p:sp>
        <p:nvSpPr>
          <p:cNvPr id="103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C8138A89-36A0-4278-928E-17B9BE387842}" type="slidenum">
              <a:rPr lang="en-US" smtClean="0"/>
              <a:pPr/>
              <a:t>8</a:t>
            </a:fld>
            <a:endParaRPr lang="en-US" smtClean="0"/>
          </a:p>
        </p:txBody>
      </p:sp>
      <p:pic>
        <p:nvPicPr>
          <p:cNvPr id="1031" name="Picture 28"/>
          <p:cNvPicPr>
            <a:picLocks noGrp="1" noChangeAspect="1" noChangeArrowheads="1"/>
          </p:cNvPicPr>
          <p:nvPr>
            <p:ph sz="quarter" idx="4294967295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4794250" y="1250950"/>
            <a:ext cx="3387725" cy="1876425"/>
          </a:xfrm>
          <a:noFill/>
        </p:spPr>
      </p:pic>
      <p:graphicFrame>
        <p:nvGraphicFramePr>
          <p:cNvPr id="13" name="Object 2"/>
          <p:cNvGraphicFramePr>
            <a:graphicFrameLocks noChangeAspect="1"/>
          </p:cNvGraphicFramePr>
          <p:nvPr/>
        </p:nvGraphicFramePr>
        <p:xfrm>
          <a:off x="4929188" y="2376711"/>
          <a:ext cx="3638550" cy="2344737"/>
        </p:xfrm>
        <a:graphic>
          <a:graphicData uri="http://schemas.openxmlformats.org/presentationml/2006/ole">
            <p:oleObj spid="_x0000_s1026" name="Bitmap Image" r:id="rId4" imgW="7095238" imgH="4619048" progId="PBrush">
              <p:embed/>
            </p:oleObj>
          </a:graphicData>
        </a:graphic>
      </p:graphicFrame>
      <p:graphicFrame>
        <p:nvGraphicFramePr>
          <p:cNvPr id="14" name="Object 3"/>
          <p:cNvGraphicFramePr>
            <a:graphicFrameLocks noChangeAspect="1"/>
          </p:cNvGraphicFramePr>
          <p:nvPr>
            <p:ph sz="quarter" idx="4294967295"/>
          </p:nvPr>
        </p:nvGraphicFramePr>
        <p:xfrm>
          <a:off x="5143500" y="3448273"/>
          <a:ext cx="3865563" cy="2212975"/>
        </p:xfrm>
        <a:graphic>
          <a:graphicData uri="http://schemas.openxmlformats.org/presentationml/2006/ole">
            <p:oleObj spid="_x0000_s1027" name="Bitmap Image" r:id="rId5" imgW="7361905" imgH="4258269" progId="PBrush">
              <p:embed/>
            </p:oleObj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TankMaster WinView</a:t>
            </a:r>
            <a:endParaRPr lang="sv-SE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71500" y="1206500"/>
            <a:ext cx="4504556" cy="4886796"/>
          </a:xfrm>
        </p:spPr>
        <p:txBody>
          <a:bodyPr/>
          <a:lstStyle/>
          <a:p>
            <a:r>
              <a:rPr lang="sv-SE" sz="2000" dirty="0" smtClean="0"/>
              <a:t>WinView is a new cost effective version of WinOPI.</a:t>
            </a:r>
          </a:p>
          <a:p>
            <a:pPr lvl="1"/>
            <a:r>
              <a:rPr lang="sv-SE" sz="1600" dirty="0" smtClean="0"/>
              <a:t>For smaller depots where full inventory calculation support is </a:t>
            </a:r>
            <a:r>
              <a:rPr lang="sv-SE" sz="1600" u="sng" dirty="0" smtClean="0"/>
              <a:t>not</a:t>
            </a:r>
            <a:r>
              <a:rPr lang="sv-SE" sz="1600" dirty="0" smtClean="0"/>
              <a:t> needed </a:t>
            </a:r>
          </a:p>
          <a:p>
            <a:pPr lvl="1">
              <a:defRPr/>
            </a:pPr>
            <a:r>
              <a:rPr lang="sv-SE" sz="1600" dirty="0" smtClean="0"/>
              <a:t>Excellent entry level to TM</a:t>
            </a:r>
          </a:p>
          <a:p>
            <a:pPr lvl="1">
              <a:defRPr/>
            </a:pPr>
            <a:r>
              <a:rPr lang="sv-SE" sz="1600" dirty="0" smtClean="0"/>
              <a:t>Use the same WinSetup as WinOpi (no changes in WinSetup).</a:t>
            </a:r>
          </a:p>
          <a:p>
            <a:pPr lvl="1">
              <a:defRPr/>
            </a:pPr>
            <a:r>
              <a:rPr lang="sv-SE" sz="1600" dirty="0" smtClean="0"/>
              <a:t>Is an option in the HW key.</a:t>
            </a:r>
          </a:p>
          <a:p>
            <a:pPr>
              <a:defRPr/>
            </a:pPr>
            <a:r>
              <a:rPr lang="sv-SE" sz="2000" dirty="0" smtClean="0"/>
              <a:t>Included functions:</a:t>
            </a:r>
          </a:p>
          <a:p>
            <a:pPr lvl="1">
              <a:defRPr/>
            </a:pPr>
            <a:r>
              <a:rPr lang="sv-SE" sz="1600" dirty="0" smtClean="0"/>
              <a:t>Alarms	</a:t>
            </a:r>
          </a:p>
          <a:p>
            <a:pPr lvl="1">
              <a:defRPr/>
            </a:pPr>
            <a:r>
              <a:rPr lang="sv-SE" sz="1600" dirty="0" smtClean="0"/>
              <a:t>Host comunication (option in HW key)</a:t>
            </a:r>
          </a:p>
          <a:p>
            <a:pPr lvl="1">
              <a:defRPr/>
            </a:pPr>
            <a:r>
              <a:rPr lang="sv-SE" sz="1600" dirty="0" smtClean="0"/>
              <a:t>Reports (log report) etc.</a:t>
            </a:r>
          </a:p>
          <a:p>
            <a:pPr>
              <a:defRPr/>
            </a:pPr>
            <a:r>
              <a:rPr lang="sv-SE" sz="2000" dirty="0" smtClean="0"/>
              <a:t>Excluded functions:</a:t>
            </a:r>
          </a:p>
          <a:p>
            <a:pPr lvl="1">
              <a:defRPr/>
            </a:pPr>
            <a:r>
              <a:rPr lang="sv-SE" sz="1600" dirty="0" smtClean="0"/>
              <a:t>Batchfunction</a:t>
            </a:r>
          </a:p>
          <a:p>
            <a:pPr lvl="1">
              <a:defRPr/>
            </a:pPr>
            <a:r>
              <a:rPr lang="sv-SE" sz="1600" dirty="0" smtClean="0"/>
              <a:t>Redundancy</a:t>
            </a:r>
          </a:p>
          <a:p>
            <a:pPr lvl="1">
              <a:defRPr/>
            </a:pPr>
            <a:r>
              <a:rPr lang="sv-SE" sz="1600" dirty="0" smtClean="0"/>
              <a:t>Custody Transfer etc.</a:t>
            </a:r>
          </a:p>
          <a:p>
            <a:pPr lvl="1">
              <a:defRPr/>
            </a:pPr>
            <a:endParaRPr lang="sv-SE" sz="1600" dirty="0" smtClean="0"/>
          </a:p>
          <a:p>
            <a:pPr>
              <a:defRPr/>
            </a:pPr>
            <a:endParaRPr lang="sv-SE" sz="2000" dirty="0" smtClean="0"/>
          </a:p>
          <a:p>
            <a:pPr>
              <a:buNone/>
            </a:pPr>
            <a:endParaRPr lang="sv-SE" sz="2000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F6079C3-A575-4431-A6C5-21F7301B49F4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pic>
        <p:nvPicPr>
          <p:cNvPr id="6" name="Picture 7" descr="L:\TankMaster\TMCD\Pictures\TM WinView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64088" y="1268760"/>
            <a:ext cx="3335338" cy="2233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8" descr="V:\Land_Div\Piw\Lena\Raptor_Techn_RevAA_704010_En\Pictures\WinView 02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203976" y="3140968"/>
            <a:ext cx="3154011" cy="2448272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09"/>
  <p:tag name="MMPROD_UIDATA" val="&lt;database version=&quot;7.0&quot;&gt;&lt;object type=&quot;1&quot; unique_id=&quot;10001&quot;&gt;&lt;object type=&quot;8&quot; unique_id=&quot;10002&quot;&gt;&lt;/object&gt;&lt;object type=&quot;2&quot; unique_id=&quot;10003&quot;&gt;&lt;object type=&quot;3&quot; unique_id=&quot;10004&quot;&gt;&lt;property id=&quot;20148&quot; value=&quot;5&quot;/&gt;&lt;property id=&quot;20300&quot; value=&quot;Slide 1&quot;/&gt;&lt;property id=&quot;20307&quot; value=&quot;256&quot;/&gt;&lt;/object&gt;&lt;object type=&quot;3&quot; unique_id=&quot;10005&quot;&gt;&lt;property id=&quot;20148&quot; value=&quot;5&quot;/&gt;&lt;property id=&quot;20300&quot; value=&quot;Slide 2 - &amp;quot;Lesson Goals&amp;quot;&quot;/&gt;&lt;property id=&quot;20307&quot; value=&quot;264&quot;/&gt;&lt;/object&gt;&lt;object type=&quot;3&quot; unique_id=&quot;10006&quot;&gt;&lt;property id=&quot;20148&quot; value=&quot;5&quot;/&gt;&lt;property id=&quot;20300&quot; value=&quot;Slide 3 - &amp;quot;What is Tank Master?&amp;quot;&quot;/&gt;&lt;property id=&quot;20307&quot; value=&quot;265&quot;/&gt;&lt;/object&gt;&lt;object type=&quot;3&quot; unique_id=&quot;10007&quot;&gt;&lt;property id=&quot;20148&quot; value=&quot;5&quot;/&gt;&lt;property id=&quot;20300&quot; value=&quot;Slide 4 - &amp;quot;TankMaster - A Unique Software&amp;quot;&quot;/&gt;&lt;property id=&quot;20307&quot; value=&quot;266&quot;/&gt;&lt;/object&gt;&lt;object type=&quot;3&quot; unique_id=&quot;10008&quot;&gt;&lt;property id=&quot;20148&quot; value=&quot;5&quot;/&gt;&lt;property id=&quot;20300&quot; value=&quot;Slide 5 - &amp;quot;TankMaster - Programs&amp;quot;&quot;/&gt;&lt;property id=&quot;20307&quot; value=&quot;267&quot;/&gt;&lt;/object&gt;&lt;object type=&quot;3&quot; unique_id=&quot;10009&quot;&gt;&lt;property id=&quot;20148&quot; value=&quot;5&quot;/&gt;&lt;property id=&quot;20300&quot; value=&quot;Slide 6 - &amp;quot;TankMaster - Administrator&amp;quot;&quot;/&gt;&lt;property id=&quot;20307&quot; value=&quot;268&quot;/&gt;&lt;/object&gt;&lt;object type=&quot;3&quot; unique_id=&quot;10010&quot;&gt;&lt;property id=&quot;20148&quot; value=&quot;5&quot;/&gt;&lt;property id=&quot;20300&quot; value=&quot;Slide 7 - &amp;quot;TankMaster - WinSetup&amp;quot;&quot;/&gt;&lt;property id=&quot;20307&quot; value=&quot;269&quot;/&gt;&lt;/object&gt;&lt;object type=&quot;3&quot; unique_id=&quot;10011&quot;&gt;&lt;property id=&quot;20148&quot; value=&quot;5&quot;/&gt;&lt;property id=&quot;20300&quot; value=&quot;Slide 8 - &amp;quot;TankMaster WinOpi&amp;quot;&quot;/&gt;&lt;property id=&quot;20307&quot; value=&quot;270&quot;/&gt;&lt;/object&gt;&lt;object type=&quot;3&quot; unique_id=&quot;10012&quot;&gt;&lt;property id=&quot;20148&quot; value=&quot;5&quot;/&gt;&lt;property id=&quot;20300&quot; value=&quot;Slide 9 - &amp;quot;TankMaster.net &amp;amp; Editor&amp;quot;&quot;/&gt;&lt;property id=&quot;20307&quot; value=&quot;271&quot;/&gt;&lt;/object&gt;&lt;object type=&quot;3&quot; unique_id=&quot;10013&quot;&gt;&lt;property id=&quot;20148&quot; value=&quot;5&quot;/&gt;&lt;property id=&quot;20300&quot; value=&quot;Slide 10 - &amp;quot;TankServer&amp;quot;&quot;/&gt;&lt;property id=&quot;20307&quot; value=&quot;273&quot;/&gt;&lt;/object&gt;&lt;object type=&quot;3&quot; unique_id=&quot;10014&quot;&gt;&lt;property id=&quot;20148&quot; value=&quot;5&quot;/&gt;&lt;property id=&quot;20300&quot; value=&quot;Slide 12 - &amp;quot;Program modules&amp;quot;&quot;/&gt;&lt;property id=&quot;20307&quot; value=&quot;272&quot;/&gt;&lt;/object&gt;&lt;object type=&quot;3&quot; unique_id=&quot;10015&quot;&gt;&lt;property id=&quot;20148&quot; value=&quot;5&quot;/&gt;&lt;property id=&quot;20300&quot; value=&quot;Slide 13 - &amp;quot;Network Connection&amp;quot;&quot;/&gt;&lt;property id=&quot;20307&quot; value=&quot;277&quot;/&gt;&lt;/object&gt;&lt;object type=&quot;3&quot; unique_id=&quot;10016&quot;&gt;&lt;property id=&quot;20148&quot; value=&quot;5&quot;/&gt;&lt;property id=&quot;20300&quot; value=&quot;Slide 14 - &amp;quot;Network handling&amp;quot;&quot;/&gt;&lt;property id=&quot;20307&quot; value=&quot;274&quot;/&gt;&lt;/object&gt;&lt;object type=&quot;3&quot; unique_id=&quot;10017&quot;&gt;&lt;property id=&quot;20148&quot; value=&quot;5&quot;/&gt;&lt;property id=&quot;20300&quot; value=&quot;Slide 15 - &amp;quot;TankMaster - In a Network&amp;quot;&quot;/&gt;&lt;property id=&quot;20307&quot; value=&quot;275&quot;/&gt;&lt;/object&gt;&lt;object type=&quot;3&quot; unique_id=&quot;10018&quot;&gt;&lt;property id=&quot;20148&quot; value=&quot;5&quot;/&gt;&lt;property id=&quot;20300&quot; value=&quot;Slide 16 - &amp;quot;TM - Protection Levels&amp;quot;&quot;/&gt;&lt;property id=&quot;20307&quot; value=&quot;276&quot;/&gt;&lt;/object&gt;&lt;object type=&quot;3&quot; unique_id=&quot;10019&quot;&gt;&lt;property id=&quot;20148&quot; value=&quot;5&quot;/&gt;&lt;property id=&quot;20300&quot; value=&quot;Slide 17 - &amp;quot;TM - Protection Levels&amp;quot;&quot;/&gt;&lt;property id=&quot;20307&quot; value=&quot;278&quot;/&gt;&lt;/object&gt;&lt;object type=&quot;3&quot; unique_id=&quot;10020&quot;&gt;&lt;property id=&quot;20148&quot; value=&quot;5&quot;/&gt;&lt;property id=&quot;20300&quot; value=&quot;Slide 18 - &amp;quot;TM Redundant System&amp;quot;&quot;/&gt;&lt;property id=&quot;20307&quot; value=&quot;279&quot;/&gt;&lt;/object&gt;&lt;object type=&quot;3&quot; unique_id=&quot;10021&quot;&gt;&lt;property id=&quot;20148&quot; value=&quot;5&quot;/&gt;&lt;property id=&quot;20300&quot; value=&quot;Slide 19 - &amp;quot;TM Redundancy Normal operation&amp;quot;&quot;/&gt;&lt;property id=&quot;20307&quot; value=&quot;280&quot;/&gt;&lt;/object&gt;&lt;object type=&quot;3&quot; unique_id=&quot;10022&quot;&gt;&lt;property id=&quot;20148&quot; value=&quot;5&quot;/&gt;&lt;property id=&quot;20300&quot; value=&quot;Slide 20 - &amp;quot;Complete Redundant System&amp;quot;&quot;/&gt;&lt;property id=&quot;20307&quot; value=&quot;281&quot;/&gt;&lt;/object&gt;&lt;object type=&quot;3&quot; unique_id=&quot;10023&quot;&gt;&lt;property id=&quot;20148&quot; value=&quot;5&quot;/&gt;&lt;property id=&quot;20300&quot; value=&quot;Slide 21 - &amp;quot;TankMaster Hardware Key&amp;quot;&quot;/&gt;&lt;property id=&quot;20307&quot; value=&quot;282&quot;/&gt;&lt;/object&gt;&lt;object type=&quot;3&quot; unique_id=&quot;10025&quot;&gt;&lt;property id=&quot;20148&quot; value=&quot;5&quot;/&gt;&lt;property id=&quot;20300&quot; value=&quot;Slide 22 - &amp;quot;Tank Master Requirements&amp;quot;&quot;/&gt;&lt;property id=&quot;20307&quot; value=&quot;284&quot;/&gt;&lt;/object&gt;&lt;object type=&quot;3&quot; unique_id=&quot;10026&quot;&gt;&lt;property id=&quot;20148&quot; value=&quot;5&quot;/&gt;&lt;property id=&quot;20300&quot; value=&quot;Slide 23 - &amp;quot;Connection possibilities&amp;quot;&quot;/&gt;&lt;property id=&quot;20307&quot; value=&quot;287&quot;/&gt;&lt;/object&gt;&lt;object type=&quot;3&quot; unique_id=&quot;10027&quot;&gt;&lt;property id=&quot;20148&quot; value=&quot;5&quot;/&gt;&lt;property id=&quot;20300&quot; value=&quot;Slide 24 - &amp;quot;TankMaster Installation&amp;quot;&quot;/&gt;&lt;property id=&quot;20307&quot; value=&quot;285&quot;/&gt;&lt;/object&gt;&lt;object type=&quot;3&quot; unique_id=&quot;10028&quot;&gt;&lt;property id=&quot;20148&quot; value=&quot;5&quot;/&gt;&lt;property id=&quot;20300&quot; value=&quot;Slide 25 - &amp;quot;TankMaster Demo&amp;quot;&quot;/&gt;&lt;property id=&quot;20307&quot; value=&quot;289&quot;/&gt;&lt;/object&gt;&lt;object type=&quot;3&quot; unique_id=&quot;10029&quot;&gt;&lt;property id=&quot;20148&quot; value=&quot;5&quot;/&gt;&lt;property id=&quot;20300&quot; value=&quot;Slide 26 - &amp;quot;TankMaster Demo&amp;quot;&quot;/&gt;&lt;property id=&quot;20307&quot; value=&quot;286&quot;/&gt;&lt;/object&gt;&lt;object type=&quot;3&quot; unique_id=&quot;10030&quot;&gt;&lt;property id=&quot;20148&quot; value=&quot;5&quot;/&gt;&lt;property id=&quot;20300&quot; value=&quot;Slide 27 - &amp;quot;Basic installation of tanks in TM&amp;quot;&quot;/&gt;&lt;property id=&quot;20307&quot; value=&quot;288&quot;/&gt;&lt;/object&gt;&lt;object type=&quot;3&quot; unique_id=&quot;10640&quot;&gt;&lt;property id=&quot;20148&quot; value=&quot;5&quot;/&gt;&lt;property id=&quot;20300&quot; value=&quot;Slide 11 - &amp;quot;Master Servers &amp;amp; Slave Servers&amp;quot;&quot;/&gt;&lt;property id=&quot;20307&quot; value=&quot;290&quot;/&gt;&lt;/object&gt;&lt;/object&gt;&lt;/object&gt;&lt;/database&gt;"/>
  <p:tag name="SECTOMILLISECCONVERTED" val="1"/>
  <p:tag name="ARTICULATE_PROJECT_OPEN" val="0"/>
</p:tagLst>
</file>

<file path=ppt/theme/theme1.xml><?xml version="1.0" encoding="utf-8"?>
<a:theme xmlns:a="http://schemas.openxmlformats.org/drawingml/2006/main" name="RTG_White">
  <a:themeElements>
    <a:clrScheme name="RTG_White 1">
      <a:dk1>
        <a:srgbClr val="0F245F"/>
      </a:dk1>
      <a:lt1>
        <a:srgbClr val="FFFFFF"/>
      </a:lt1>
      <a:dk2>
        <a:srgbClr val="0F245F"/>
      </a:dk2>
      <a:lt2>
        <a:srgbClr val="969696"/>
      </a:lt2>
      <a:accent1>
        <a:srgbClr val="009900"/>
      </a:accent1>
      <a:accent2>
        <a:srgbClr val="FF0000"/>
      </a:accent2>
      <a:accent3>
        <a:srgbClr val="FFFFFF"/>
      </a:accent3>
      <a:accent4>
        <a:srgbClr val="0B1D50"/>
      </a:accent4>
      <a:accent5>
        <a:srgbClr val="AACAAA"/>
      </a:accent5>
      <a:accent6>
        <a:srgbClr val="E70000"/>
      </a:accent6>
      <a:hlink>
        <a:srgbClr val="0099CC"/>
      </a:hlink>
      <a:folHlink>
        <a:srgbClr val="CC0066"/>
      </a:folHlink>
    </a:clrScheme>
    <a:fontScheme name="RTG_Whi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24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24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RTG_White 1">
        <a:dk1>
          <a:srgbClr val="0F245F"/>
        </a:dk1>
        <a:lt1>
          <a:srgbClr val="FFFFFF"/>
        </a:lt1>
        <a:dk2>
          <a:srgbClr val="0F245F"/>
        </a:dk2>
        <a:lt2>
          <a:srgbClr val="969696"/>
        </a:lt2>
        <a:accent1>
          <a:srgbClr val="009900"/>
        </a:accent1>
        <a:accent2>
          <a:srgbClr val="FF0000"/>
        </a:accent2>
        <a:accent3>
          <a:srgbClr val="FFFFFF"/>
        </a:accent3>
        <a:accent4>
          <a:srgbClr val="0B1D50"/>
        </a:accent4>
        <a:accent5>
          <a:srgbClr val="AACAAA"/>
        </a:accent5>
        <a:accent6>
          <a:srgbClr val="E70000"/>
        </a:accent6>
        <a:hlink>
          <a:srgbClr val="0099CC"/>
        </a:hlink>
        <a:folHlink>
          <a:srgbClr val="CC006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1003</TotalTime>
  <Words>1339</Words>
  <Application>Microsoft Office PowerPoint</Application>
  <PresentationFormat>On-screen Show (4:3)</PresentationFormat>
  <Paragraphs>369</Paragraphs>
  <Slides>27</Slides>
  <Notes>6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27</vt:i4>
      </vt:variant>
    </vt:vector>
  </HeadingPairs>
  <TitlesOfParts>
    <vt:vector size="30" baseType="lpstr">
      <vt:lpstr>RTG_White</vt:lpstr>
      <vt:lpstr>Bitmap Image</vt:lpstr>
      <vt:lpstr>Photo Editor Photo</vt:lpstr>
      <vt:lpstr>Slide 1</vt:lpstr>
      <vt:lpstr>Lesson Goals</vt:lpstr>
      <vt:lpstr>What is Tank Master?</vt:lpstr>
      <vt:lpstr>TankMaster - A Unique Software</vt:lpstr>
      <vt:lpstr>TankMaster - Programs</vt:lpstr>
      <vt:lpstr>TankMaster - Administrator</vt:lpstr>
      <vt:lpstr>TankMaster - WinSetup</vt:lpstr>
      <vt:lpstr>TankMaster WinOpi</vt:lpstr>
      <vt:lpstr>TankMaster WinView</vt:lpstr>
      <vt:lpstr>TankMaster.net &amp; Editor</vt:lpstr>
      <vt:lpstr>TankServer</vt:lpstr>
      <vt:lpstr>Master Servers &amp; Slave Servers</vt:lpstr>
      <vt:lpstr>Program modules</vt:lpstr>
      <vt:lpstr>Network Connection</vt:lpstr>
      <vt:lpstr>Network handling</vt:lpstr>
      <vt:lpstr>TankMaster - In a Network</vt:lpstr>
      <vt:lpstr>TM - Protection Levels</vt:lpstr>
      <vt:lpstr>TM - Protection Levels</vt:lpstr>
      <vt:lpstr>TM Redundant System</vt:lpstr>
      <vt:lpstr>TM Redundancy Normal operation</vt:lpstr>
      <vt:lpstr>Complete Redundant System</vt:lpstr>
      <vt:lpstr>TankMaster Hardware Key</vt:lpstr>
      <vt:lpstr>Tank Master Requirements</vt:lpstr>
      <vt:lpstr>TankMaster Installation</vt:lpstr>
      <vt:lpstr>TankMaster Installation</vt:lpstr>
      <vt:lpstr>TankMaster Demo</vt:lpstr>
      <vt:lpstr>TankMaster Demo</vt:lpstr>
    </vt:vector>
  </TitlesOfParts>
  <Company>Saab Marine Electronics AB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creator>Håkan Bertling</dc:creator>
  <cp:lastModifiedBy>colin kiernan</cp:lastModifiedBy>
  <cp:revision>158</cp:revision>
  <cp:lastPrinted>2002-02-19T16:21:34Z</cp:lastPrinted>
  <dcterms:created xsi:type="dcterms:W3CDTF">2001-11-09T13:37:27Z</dcterms:created>
  <dcterms:modified xsi:type="dcterms:W3CDTF">2011-02-11T07:04:06Z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roved">
    <vt:lpwstr> </vt:lpwstr>
  </property>
  <property fmtid="{D5CDD505-2E9C-101B-9397-08002B2CF9AE}" pid="3" name="IssuedBy">
    <vt:lpwstr> </vt:lpwstr>
  </property>
  <property fmtid="{D5CDD505-2E9C-101B-9397-08002B2CF9AE}" pid="4" name="DeptIssuing">
    <vt:lpwstr> </vt:lpwstr>
  </property>
  <property fmtid="{D5CDD505-2E9C-101B-9397-08002B2CF9AE}" pid="5" name="Issue">
    <vt:lpwstr>1</vt:lpwstr>
  </property>
  <property fmtid="{D5CDD505-2E9C-101B-9397-08002B2CF9AE}" pid="6" name="DocumentType">
    <vt:lpwstr> </vt:lpwstr>
  </property>
  <property fmtid="{D5CDD505-2E9C-101B-9397-08002B2CF9AE}" pid="7" name="InfoClass">
    <vt:lpwstr>I</vt:lpwstr>
  </property>
  <property fmtid="{D5CDD505-2E9C-101B-9397-08002B2CF9AE}" pid="8" name="Date">
    <vt:lpwstr> </vt:lpwstr>
  </property>
  <property fmtid="{D5CDD505-2E9C-101B-9397-08002B2CF9AE}" pid="9" name="Time">
    <vt:lpwstr> </vt:lpwstr>
  </property>
  <property fmtid="{D5CDD505-2E9C-101B-9397-08002B2CF9AE}" pid="10" name="TitleIssuer">
    <vt:lpwstr> </vt:lpwstr>
  </property>
  <property fmtid="{D5CDD505-2E9C-101B-9397-08002B2CF9AE}" pid="11" name="Phone">
    <vt:lpwstr> </vt:lpwstr>
  </property>
  <property fmtid="{D5CDD505-2E9C-101B-9397-08002B2CF9AE}" pid="12" name="Email">
    <vt:lpwstr> </vt:lpwstr>
  </property>
  <property fmtid="{D5CDD505-2E9C-101B-9397-08002B2CF9AE}" pid="13" name="HardCopy">
    <vt:lpwstr> </vt:lpwstr>
  </property>
  <property fmtid="{D5CDD505-2E9C-101B-9397-08002B2CF9AE}" pid="14" name="Keywords">
    <vt:lpwstr> </vt:lpwstr>
  </property>
  <property fmtid="{D5CDD505-2E9C-101B-9397-08002B2CF9AE}" pid="15" name="StoredAt">
    <vt:lpwstr> </vt:lpwstr>
  </property>
  <property fmtid="{D5CDD505-2E9C-101B-9397-08002B2CF9AE}" pid="16" name="RegNo">
    <vt:lpwstr> </vt:lpwstr>
  </property>
</Properties>
</file>